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54"/>
  </p:notesMasterIdLst>
  <p:handoutMasterIdLst>
    <p:handoutMasterId r:id="rId55"/>
  </p:handoutMasterIdLst>
  <p:sldIdLst>
    <p:sldId id="358" r:id="rId2"/>
    <p:sldId id="355" r:id="rId3"/>
    <p:sldId id="353" r:id="rId4"/>
    <p:sldId id="382" r:id="rId5"/>
    <p:sldId id="385" r:id="rId6"/>
    <p:sldId id="354" r:id="rId7"/>
    <p:sldId id="381" r:id="rId8"/>
    <p:sldId id="364" r:id="rId9"/>
    <p:sldId id="366" r:id="rId10"/>
    <p:sldId id="359" r:id="rId11"/>
    <p:sldId id="408" r:id="rId12"/>
    <p:sldId id="431" r:id="rId13"/>
    <p:sldId id="430" r:id="rId14"/>
    <p:sldId id="348" r:id="rId15"/>
    <p:sldId id="389" r:id="rId16"/>
    <p:sldId id="375" r:id="rId17"/>
    <p:sldId id="409" r:id="rId18"/>
    <p:sldId id="390" r:id="rId19"/>
    <p:sldId id="415" r:id="rId20"/>
    <p:sldId id="416" r:id="rId21"/>
    <p:sldId id="391" r:id="rId22"/>
    <p:sldId id="419" r:id="rId23"/>
    <p:sldId id="420" r:id="rId24"/>
    <p:sldId id="421" r:id="rId25"/>
    <p:sldId id="412" r:id="rId26"/>
    <p:sldId id="392" r:id="rId27"/>
    <p:sldId id="424" r:id="rId28"/>
    <p:sldId id="393" r:id="rId29"/>
    <p:sldId id="387" r:id="rId30"/>
    <p:sldId id="429" r:id="rId31"/>
    <p:sldId id="394" r:id="rId32"/>
    <p:sldId id="396" r:id="rId33"/>
    <p:sldId id="395" r:id="rId34"/>
    <p:sldId id="397" r:id="rId35"/>
    <p:sldId id="410" r:id="rId36"/>
    <p:sldId id="411" r:id="rId37"/>
    <p:sldId id="398" r:id="rId38"/>
    <p:sldId id="427" r:id="rId39"/>
    <p:sldId id="428" r:id="rId40"/>
    <p:sldId id="399" r:id="rId41"/>
    <p:sldId id="400" r:id="rId42"/>
    <p:sldId id="401" r:id="rId43"/>
    <p:sldId id="404" r:id="rId44"/>
    <p:sldId id="407" r:id="rId45"/>
    <p:sldId id="405" r:id="rId46"/>
    <p:sldId id="406" r:id="rId47"/>
    <p:sldId id="402" r:id="rId48"/>
    <p:sldId id="403" r:id="rId49"/>
    <p:sldId id="374" r:id="rId50"/>
    <p:sldId id="384" r:id="rId51"/>
    <p:sldId id="386" r:id="rId52"/>
    <p:sldId id="357" r:id="rId53"/>
  </p:sldIdLst>
  <p:sldSz cx="9144000" cy="6858000" type="screen4x3"/>
  <p:notesSz cx="6735763" cy="9799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6EAA"/>
    <a:srgbClr val="EE4ACB"/>
    <a:srgbClr val="7FB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66" autoAdjust="0"/>
    <p:restoredTop sz="64140" autoAdjust="0"/>
  </p:normalViewPr>
  <p:slideViewPr>
    <p:cSldViewPr snapToGrid="0">
      <p:cViewPr varScale="1">
        <p:scale>
          <a:sx n="71" d="100"/>
          <a:sy n="71" d="100"/>
        </p:scale>
        <p:origin x="1656" y="72"/>
      </p:cViewPr>
      <p:guideLst/>
    </p:cSldViewPr>
  </p:slideViewPr>
  <p:outlineViewPr>
    <p:cViewPr>
      <p:scale>
        <a:sx n="33" d="100"/>
        <a:sy n="33" d="100"/>
      </p:scale>
      <p:origin x="0" y="-48"/>
    </p:cViewPr>
  </p:outlin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00" d="100"/>
        <a:sy n="100" d="100"/>
      </p:scale>
      <p:origin x="0" y="-2094"/>
    </p:cViewPr>
  </p:sorterViewPr>
  <p:notesViewPr>
    <p:cSldViewPr snapToGrid="0">
      <p:cViewPr>
        <p:scale>
          <a:sx n="100" d="100"/>
          <a:sy n="100" d="100"/>
        </p:scale>
        <p:origin x="2868" y="-57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2020/1/19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15373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2020/1/19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1225550"/>
            <a:ext cx="4408487" cy="33067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16076"/>
            <a:ext cx="5388610" cy="38586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latin typeface="Arial" charset="0"/>
              </a:rPr>
              <a:t>Good morning,</a:t>
            </a:r>
            <a:r>
              <a:rPr lang="en-US" altLang="zh-CN" b="0" baseline="0" dirty="0" smtClean="0">
                <a:latin typeface="Arial" charset="0"/>
              </a:rPr>
              <a:t> everyone.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latin typeface="Arial" charset="0"/>
              </a:rPr>
              <a:t>I am Cho from Korea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latin typeface="Arial" charset="0"/>
              </a:rPr>
              <a:t>I will present my thesis topic, “Competition of social opinions on two-layer networks.”</a:t>
            </a:r>
            <a:br>
              <a:rPr lang="en-US" altLang="zh-CN" b="0" baseline="0" dirty="0" smtClean="0">
                <a:latin typeface="Arial" charset="0"/>
              </a:rPr>
            </a:br>
            <a:r>
              <a:rPr lang="en-US" altLang="zh-CN" b="0" baseline="0" dirty="0" smtClean="0">
                <a:latin typeface="Arial" charset="0"/>
              </a:rPr>
              <a:t>In this thesis, I have researched a competition model of social network.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latin typeface="Arial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645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some indexes are provided for measuring a consensus and a state of the network.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Average state verifies whether the consensus happen or not.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AS total means the summation of AS for all parameters.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CI </a:t>
            </a:r>
            <a:r>
              <a:rPr lang="en-US" altLang="zh-CN" baseline="0" dirty="0" smtClean="0"/>
              <a:t>measures </a:t>
            </a:r>
            <a:r>
              <a:rPr lang="en-US" altLang="zh-CN" baseline="0" dirty="0" smtClean="0"/>
              <a:t>how close the state is to a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870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PCR is the ratio of positive consensus</a:t>
            </a:r>
            <a:r>
              <a:rPr lang="en-US" altLang="zh-CN" baseline="0" dirty="0" smtClean="0"/>
              <a:t>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NCR is the ratio of negative consensus.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CR is Consensus Ratio, the summation of PCR and </a:t>
            </a:r>
            <a:r>
              <a:rPr lang="en-US" altLang="zh-CN" baseline="0" dirty="0" smtClean="0"/>
              <a:t>NCR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062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figure is AS values per each step according to all parameters.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figure, the states can be categorized into three final states, such as positive consensus, coexistence, and negative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65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figure is CI values per each step according to all parameters.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figure, the states can be categorized into three final states, such as a separated coexistence, mixed coexistence, and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73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I will show you two animation of a competition model.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One makes a positive consensus.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other makes a negative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10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Simulation results of 3 topics. </a:t>
            </a:r>
          </a:p>
          <a:p>
            <a:endParaRPr lang="en-US" altLang="zh-CN" baseline="0" dirty="0" smtClean="0"/>
          </a:p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baseline="0" dirty="0" smtClean="0"/>
              <a:t>First, competition on a two-layer network with various structures. </a:t>
            </a:r>
          </a:p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baseline="0" dirty="0" smtClean="0"/>
              <a:t> </a:t>
            </a:r>
          </a:p>
          <a:p>
            <a:r>
              <a:rPr lang="en-US" altLang="zh-CN" baseline="0" dirty="0" smtClean="0"/>
              <a:t>Second, competition with different updating rules.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Third, influences of key nodes on competition.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994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First, competition on a two-layer network with various structures.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Competition on Random Regular networks.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model, each layer consists of a random regular network that has 2048 nodes. And each node has 5 internal edges and 1 external edge.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model is simulated as basic model.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31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 of competition on Random Regular networks.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figure, blue area is positive consensus, red area is negative consensus, and </a:t>
            </a:r>
            <a:r>
              <a:rPr lang="en-US" altLang="zh-CN" baseline="0" dirty="0" smtClean="0"/>
              <a:t>white </a:t>
            </a:r>
            <a:r>
              <a:rPr lang="en-US" altLang="zh-CN" baseline="0" dirty="0" smtClean="0"/>
              <a:t>area is coexistence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It is recognized that there exist three final states, such as positive consensus, negative consensus, and coexistence.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By using these values and figures, various models are compared with this model.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121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 models are simulated by changing the external degree.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model is called as a hierarchical model. And we denote HM(n) as a hierarchical model with a level n.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For example, HM(2) means each node in layer B has 2 external edges.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393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hierarchical models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simulated. The results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arranged like this. 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endParaRPr lang="en-US" altLang="zh-CN" sz="12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HM(2)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 the most significant coexistence part.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HM(256)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 the most significant consensus part.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increased, the coexistence area is decreased and the consensus area is increased.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134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Contents order is like this. </a:t>
            </a:r>
            <a:endParaRPr lang="zh-C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988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Next, we use the indexes, PCR, NCR, and AS total.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blue color bar is PCR, the red color bar is NCR, and the green color bar is AS total. 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Comparing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with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Basic model,   CR, PCR, and AS total are all increased remarkably.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i="0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i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n conclusion, hierarchical models </a:t>
            </a:r>
            <a:r>
              <a:rPr lang="en-US" altLang="zh-CN" sz="1200" i="0" dirty="0" smtClean="0">
                <a:latin typeface="Arial" panose="020B0604020202020204" pitchFamily="34" charset="0"/>
                <a:cs typeface="Arial" panose="020B0604020202020204" pitchFamily="34" charset="0"/>
              </a:rPr>
              <a:t>make it easier to have a positive </a:t>
            </a:r>
            <a:r>
              <a:rPr lang="en-US" altLang="zh-CN" sz="1200" i="0" dirty="0" smtClean="0">
                <a:latin typeface="Arial" panose="020B0604020202020204" pitchFamily="34" charset="0"/>
                <a:cs typeface="Arial" panose="020B0604020202020204" pitchFamily="34" charset="0"/>
              </a:rPr>
              <a:t>consensus.</a:t>
            </a:r>
            <a:endParaRPr lang="en-US" altLang="zh-CN" i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889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Next, models are simulated by changing the internal degree.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internal degree on each node is switched to 2, 3, 4, or 5.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135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First, the internal degree on layer A is changed.</a:t>
            </a:r>
          </a:p>
          <a:p>
            <a:r>
              <a:rPr lang="en-US" altLang="zh-CN" baseline="0" dirty="0" smtClean="0"/>
              <a:t> </a:t>
            </a:r>
          </a:p>
          <a:p>
            <a:r>
              <a:rPr lang="en-US" altLang="zh-CN" baseline="0" dirty="0" smtClean="0"/>
              <a:t>The results are shown in this figure.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largest positive consensus is RR(5)-RR(5).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largest negative consensus is RR(2)-RR(5).</a:t>
            </a:r>
          </a:p>
          <a:p>
            <a:endParaRPr lang="en-US" altLang="zh-CN" baseline="0" dirty="0" smtClean="0"/>
          </a:p>
          <a:p>
            <a:pPr>
              <a:spcBef>
                <a:spcPts val="600"/>
              </a:spcBef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internal degree on layer A is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increased,</a:t>
            </a:r>
            <a:r>
              <a:rPr lang="en-US" altLang="zh-CN" sz="12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consensus is increased. </a:t>
            </a:r>
          </a:p>
          <a:p>
            <a:pPr>
              <a:spcBef>
                <a:spcPts val="600"/>
              </a:spcBef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other words,</a:t>
            </a:r>
            <a:r>
              <a:rPr lang="en-US" altLang="zh-CN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internal degree on layer A tends to keep a positive state.</a:t>
            </a:r>
            <a:endParaRPr lang="en-US" altLang="zh-CN" sz="110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790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Second, the internal degree on layer B is changed. </a:t>
            </a: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The results are shown in this figure. </a:t>
            </a: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The largest positive consensus is RR(5)-RR(2).</a:t>
            </a: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And, all models have almost the same NCR. </a:t>
            </a: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internal degree on layer B is increased, the positive consensus is decreased. </a:t>
            </a:r>
          </a:p>
          <a:p>
            <a:pPr>
              <a:spcBef>
                <a:spcPts val="600"/>
              </a:spcBef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other words, the internal degree on layer B tends to hinder the positive consensus state</a:t>
            </a:r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092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Third, the internal degrees on both layers are changed. </a:t>
            </a:r>
          </a:p>
          <a:p>
            <a:r>
              <a:rPr lang="en-US" altLang="zh-CN" baseline="0" dirty="0" smtClean="0"/>
              <a:t> </a:t>
            </a:r>
          </a:p>
          <a:p>
            <a:r>
              <a:rPr lang="en-US" altLang="zh-CN" baseline="0" dirty="0" smtClean="0"/>
              <a:t>The results are shown in this figure.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largest coexistence is RR(6)-RR(6).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largest consensus is RR(2)-RR(2)</a:t>
            </a:r>
          </a:p>
          <a:p>
            <a:endParaRPr lang="en-US" altLang="zh-CN" baseline="0" dirty="0" smtClean="0"/>
          </a:p>
          <a:p>
            <a:pPr>
              <a:spcBef>
                <a:spcPts val="600"/>
              </a:spcBef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internal degree on both layers is increased, Consensus Ratio is inversely decreased. </a:t>
            </a:r>
          </a:p>
          <a:p>
            <a:pPr>
              <a:spcBef>
                <a:spcPts val="600"/>
              </a:spcBef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other words,</a:t>
            </a:r>
            <a:r>
              <a:rPr lang="en-US" altLang="zh-CN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massive internal degree on both layers</a:t>
            </a:r>
            <a:r>
              <a:rPr lang="en-US" altLang="zh-CN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makes it hard for the network to</a:t>
            </a:r>
            <a:r>
              <a:rPr lang="en-US" altLang="zh-CN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 consensus.</a:t>
            </a:r>
            <a:endParaRPr lang="en-US" altLang="zh-CN" sz="110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340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Several conclusions can be arranged as this table.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it is easy to reach a negative consensus when the internal degree on layer A is relatively small. 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Second, it is easy to make a positive consensus when the internal degree on layer A is relatively large, and the internal degree on layer B is relatively small. 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Third, it is easy to make a coexistence when the internal degrees on both layers are too large.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674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Next, models are simulated by changing the network types.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Barabasi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-Albert</a:t>
            </a:r>
            <a:r>
              <a:rPr lang="en-US" altLang="zh-CN" i="1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or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Regular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network is applied for both layers or switched on each layer. </a:t>
            </a:r>
            <a:endParaRPr lang="zh-C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221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4 models have the different network types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and they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are simulated. 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As shown in this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figure and table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, the 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results are almost the same. 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The network types make no obvious difference.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0028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Conclusion for the first topic. </a:t>
            </a:r>
          </a:p>
          <a:p>
            <a:endParaRPr lang="en-US" altLang="zh-CN" baseline="0" dirty="0" smtClean="0"/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baseline="0" dirty="0" smtClean="0"/>
              <a:t>First,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internal and external degree have a vital role for changing the state.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Second,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Models are easy to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 consensus.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spc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098"/>
              </a:buClr>
              <a:buSzPct val="100000"/>
              <a:buFontTx/>
              <a:buNone/>
              <a:tabLst/>
              <a:defRPr/>
            </a:pPr>
            <a:r>
              <a:rPr lang="en-US" altLang="zh-CN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Third, an internal degree on each layer has a different function.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098"/>
              </a:buClr>
              <a:buSzPct val="100000"/>
              <a:buFontTx/>
              <a:buNone/>
              <a:tabLst/>
              <a:defRPr/>
            </a:pPr>
            <a:endParaRPr lang="en-US" altLang="zh-CN" spc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Fourth, too many internal edges on each layer make the networks hard to reach a consensus.</a:t>
            </a:r>
          </a:p>
          <a:p>
            <a:endParaRPr lang="en-US" altLang="zh-CN" spc="0" baseline="0" dirty="0" smtClean="0"/>
          </a:p>
          <a:p>
            <a:r>
              <a:rPr lang="en-US" altLang="zh-CN" spc="0" baseline="0" dirty="0" smtClean="0"/>
              <a:t>Those facts could be used to make network structures and organizations in the real world.</a:t>
            </a:r>
          </a:p>
          <a:p>
            <a:endParaRPr lang="en-US" altLang="zh-CN" spc="0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2284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Second topic, competition with different updating rules. </a:t>
            </a:r>
          </a:p>
          <a:p>
            <a:endParaRPr lang="en-US" altLang="zh-CN" baseline="0" dirty="0" smtClean="0"/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many ways to update the state of nodes.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Here, we investigate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sequential and simultaneous updating rules.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According to where the updating rules are applied, the cases are divided into three level, such as layers, nodes, and edges.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To sum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up, 25 updating rules are simulated according to layers, nodes and edges. 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449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</a:p>
          <a:p>
            <a:endParaRPr lang="en-US" altLang="zh-CN" dirty="0" smtClean="0"/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groups usually have different opinions. This case can cause social competition or conflicts such as votes on social issues, presidential campaigns, and so on.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Social conflicts are recognized as the competition on an interconnected network.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thesis, we investigate the competition between opinion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decision-making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group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912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table shows all </a:t>
            </a:r>
            <a:r>
              <a:rPr lang="en-US" altLang="zh-CN" baseline="0" dirty="0" smtClean="0"/>
              <a:t>simulated updating rules.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updating rules are denoted as the table.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</a:t>
            </a:r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011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orders of layers.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graph line indicates AS values per each step.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As shown in this table, the arrow direction does not make different results.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Therefore, there is little difference between the orders of layers.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117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orders of nodes. </a:t>
            </a:r>
          </a:p>
          <a:p>
            <a:endParaRPr lang="en-US" altLang="zh-CN" baseline="0" dirty="0" smtClean="0"/>
          </a:p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An order of nodes can be analyzed as</a:t>
            </a:r>
            <a:r>
              <a:rPr lang="en-US" altLang="zh-CN" sz="12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communication method.</a:t>
            </a:r>
          </a:p>
          <a:p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updating rule is like a discussion.</a:t>
            </a:r>
          </a:p>
          <a:p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 updating rule is like </a:t>
            </a:r>
            <a:r>
              <a:rPr lang="en-US" altLang="zh-CN" sz="1200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vote.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As shown in this table, the order of nodes in layer A does not make different result.</a:t>
            </a:r>
          </a:p>
          <a:p>
            <a:endParaRPr lang="en-US" altLang="zh-CN" sz="1200" baseline="0" dirty="0" smtClean="0">
              <a:latin typeface="+mn-lt"/>
              <a:cs typeface="+mn-cs"/>
            </a:endParaRPr>
          </a:p>
          <a:p>
            <a:r>
              <a:rPr lang="en-US" altLang="zh-CN" sz="1200" baseline="0" dirty="0" smtClean="0">
                <a:latin typeface="+mn-lt"/>
                <a:cs typeface="+mn-cs"/>
              </a:rPr>
              <a:t>However,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 order of nodes in layer B makes different results, such as fast and slow consensus.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301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orders of edges. </a:t>
            </a:r>
          </a:p>
          <a:p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Order of edges can be analyzed as node characteristics.</a:t>
            </a:r>
          </a:p>
          <a:p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updating rules is rash, easy to be extreme</a:t>
            </a:r>
            <a:r>
              <a:rPr lang="en-US" altLang="zh-CN" sz="1200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200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 updating</a:t>
            </a:r>
            <a:r>
              <a:rPr lang="en-US" altLang="zh-CN" sz="1200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rules is</a:t>
            </a:r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considerate, hard</a:t>
            </a:r>
            <a:r>
              <a:rPr lang="en-US" altLang="zh-CN" sz="1200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be extreme.</a:t>
            </a:r>
            <a:endParaRPr lang="en-US" altLang="zh-CN" sz="1200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 order of edges in layer A makes different result, such as consensus and coexistence.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9622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total results with AS index.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Under the same structures, the same parameters and the different updating rules, there exist 3 final states, such as positive consensus, coexistence, and negative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1567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total results with CI Index.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figure, 3 branch points are shown.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</a:t>
            </a:r>
            <a:r>
              <a:rPr lang="en-US" altLang="zh-CN" baseline="0" dirty="0" smtClean="0"/>
              <a:t>branch points have a influence on the final state.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538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The total result can be arranged as this table. </a:t>
            </a:r>
          </a:p>
          <a:p>
            <a:endParaRPr lang="en-US" altLang="zh-CN" baseline="0" dirty="0" smtClean="0"/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first branch point, order of nodes in layer B has a vital role for making consensus time.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second and third branch points, order of edges in layer A is very influential for determining the final state.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936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Conclusion for the second topic.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aseline="0" dirty="0" smtClean="0">
              <a:latin typeface="+mn-lt"/>
              <a:cs typeface="+mn-cs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aseline="0" dirty="0" smtClean="0">
                <a:latin typeface="+mn-lt"/>
                <a:cs typeface="+mn-cs"/>
              </a:rPr>
              <a:t>First,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networks with simultaneous updating rules tend to make slow consensus or coexistence, sometimes make the transition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Second,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networks with sequential updating rules tend to make fast consensus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Third, the order of nodes in layer B is very important for determining consensus time.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Fourth, the order of edges in layer A is very influential for determining the final states.</a:t>
            </a:r>
            <a:endParaRPr lang="en-US" altLang="zh-CN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6260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Third topic, influences of key nodes on competition.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order to demonstrate the influence of key nodes, we use stubborn nodes, which do not change their states during the opinion evolution.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Stubborn nodes are selected by using node centralities and combinations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them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steps for selecting key nodes are as follows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is selected, and parameters are set to be the opposite state.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Second,  the centralities of all nodes are calculated and ranked as orders.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Third, the ratio of stubborn nodes are increased until the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different states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Fourth,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summations of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State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measure which method is the most powerful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9116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 and multiple indicators are considered as methods for selecting key nodes. For single indicators,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Pagerank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closeness,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betweenness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degree, and eigenvector are used.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indicators are calculated by the summation of node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centraility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ranks. 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to calculate multiple indicators follows like these steps. 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 several efficient single indicators are selected.(Here, we use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>
              <a:lnSpc>
                <a:spcPct val="150000"/>
              </a:lnSpc>
            </a:pP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Second,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nodes are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ranked by each selected node centralities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Combined node centrality is the summation of all ranks which a node has.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Third,</a:t>
            </a: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nodes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deactivated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from high ranked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order.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988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previous researches have focused on studying the interaction on 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single layer network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many real-world systems are not isolated, and they interact with other layers.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An interconnected </a:t>
            </a:r>
            <a:r>
              <a:rPr lang="en-US" altLang="zh-CN" baseline="0" dirty="0" smtClean="0"/>
              <a:t>network has 2 dynamics, 2 parameters and includes internal edges and external edges.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Therefore,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interconnected network is more complex than a single-layer network.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241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selecting key nodes on layer A.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model, </a:t>
            </a:r>
            <a:r>
              <a:rPr lang="en-US" altLang="zh-CN" baseline="0" dirty="0" err="1" smtClean="0"/>
              <a:t>Pagerank</a:t>
            </a:r>
            <a:r>
              <a:rPr lang="en-US" altLang="zh-CN" baseline="0" dirty="0" smtClean="0"/>
              <a:t>, degree, and </a:t>
            </a:r>
            <a:r>
              <a:rPr lang="en-US" altLang="zh-CN" baseline="0" dirty="0" err="1" smtClean="0"/>
              <a:t>betweenness</a:t>
            </a:r>
            <a:r>
              <a:rPr lang="en-US" altLang="zh-CN" baseline="0" dirty="0" smtClean="0"/>
              <a:t> are powerful for identifying key nodes.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However, the best indicator is combination of </a:t>
            </a:r>
            <a:r>
              <a:rPr lang="en-US" altLang="zh-CN" baseline="0" dirty="0" err="1" smtClean="0"/>
              <a:t>Pagerank</a:t>
            </a:r>
            <a:r>
              <a:rPr lang="en-US" altLang="zh-CN" baseline="0" dirty="0" smtClean="0"/>
              <a:t> and </a:t>
            </a:r>
            <a:r>
              <a:rPr lang="en-US" altLang="zh-CN" baseline="0" dirty="0" err="1" smtClean="0"/>
              <a:t>betweenness</a:t>
            </a:r>
            <a:r>
              <a:rPr lang="en-US" altLang="zh-CN" baseline="0" dirty="0" smtClean="0"/>
              <a:t>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It is </a:t>
            </a:r>
            <a:r>
              <a:rPr lang="en-US" altLang="zh-CN" baseline="0" dirty="0" smtClean="0"/>
              <a:t>shown some </a:t>
            </a:r>
            <a:r>
              <a:rPr lang="en-US" altLang="zh-CN" baseline="0" dirty="0" smtClean="0"/>
              <a:t>multiple indicators have a better performance than single indicators. </a:t>
            </a:r>
          </a:p>
          <a:p>
            <a:endParaRPr lang="en-US" altLang="zh-CN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415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selecting key nodes on layer B. </a:t>
            </a:r>
          </a:p>
          <a:p>
            <a:endParaRPr lang="en-US" altLang="zh-CN" baseline="0" dirty="0" smtClean="0"/>
          </a:p>
          <a:p>
            <a:r>
              <a:rPr lang="en-US" altLang="zh-CN" baseline="0" dirty="0" err="1" smtClean="0"/>
              <a:t>Pagerank</a:t>
            </a:r>
            <a:r>
              <a:rPr lang="en-US" altLang="zh-CN" baseline="0" dirty="0" smtClean="0"/>
              <a:t> is the best</a:t>
            </a:r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8146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this is the results for selecting key nodes on Hierarchical Model.  </a:t>
            </a:r>
          </a:p>
          <a:p>
            <a:endParaRPr lang="en-US" altLang="zh-CN" baseline="0" dirty="0" smtClean="0"/>
          </a:p>
          <a:p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생략가능</a:t>
            </a:r>
            <a:r>
              <a:rPr lang="en-US" altLang="ko-KR" baseline="0" dirty="0" smtClean="0"/>
              <a:t>)</a:t>
            </a:r>
            <a:endParaRPr lang="en-US" altLang="zh-CN" baseline="0" dirty="0" smtClean="0"/>
          </a:p>
          <a:p>
            <a:r>
              <a:rPr lang="en-US" altLang="zh-CN" baseline="0" dirty="0" smtClean="0"/>
              <a:t>On layer A, PR+DE is the best. </a:t>
            </a:r>
          </a:p>
          <a:p>
            <a:r>
              <a:rPr lang="en-US" altLang="zh-CN" baseline="0" dirty="0" smtClean="0"/>
              <a:t>On layer B, random is the best. That means node centrality does not work here.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4572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selecting key nodes on the two-layer network with different internal edges.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is the case that layer A has a larger internal degree than layer B. 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생략가능</a:t>
            </a:r>
            <a:r>
              <a:rPr lang="en-US" altLang="ko-KR" baseline="0" dirty="0" smtClean="0"/>
              <a:t>)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On </a:t>
            </a:r>
            <a:r>
              <a:rPr lang="en-US" altLang="zh-CN" baseline="0" dirty="0" smtClean="0"/>
              <a:t>layer A, </a:t>
            </a:r>
            <a:r>
              <a:rPr lang="en-US" altLang="zh-CN" baseline="0" dirty="0" err="1" smtClean="0"/>
              <a:t>betweenness</a:t>
            </a:r>
            <a:r>
              <a:rPr lang="en-US" altLang="zh-CN" baseline="0" dirty="0" smtClean="0"/>
              <a:t> is the best</a:t>
            </a:r>
            <a:r>
              <a:rPr lang="en-US" altLang="zh-CN" baseline="0" dirty="0" smtClean="0"/>
              <a:t>.</a:t>
            </a:r>
            <a:endParaRPr lang="en-US" altLang="zh-CN" baseline="0" dirty="0" smtClean="0"/>
          </a:p>
          <a:p>
            <a:r>
              <a:rPr lang="en-US" altLang="zh-CN" baseline="0" dirty="0" smtClean="0"/>
              <a:t>On layer B, PR+DE is the best.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77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case that layer A has a smaller internal degree than layer B. 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생략가능</a:t>
            </a:r>
            <a:r>
              <a:rPr lang="en-US" altLang="ko-KR" baseline="0" dirty="0" smtClean="0"/>
              <a:t>)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On layer A, random is the best. That means node centrality does not work here. </a:t>
            </a:r>
          </a:p>
          <a:p>
            <a:r>
              <a:rPr lang="en-US" altLang="zh-CN" baseline="0" dirty="0" smtClean="0"/>
              <a:t>On layer B, PR+DE is the best.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0403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results for selecting key nodes on the two-layer network with different network types.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is the case that layer A type is a BA network, and layer B type is a RR network. 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생략가능</a:t>
            </a:r>
            <a:r>
              <a:rPr lang="en-US" altLang="ko-KR" baseline="0" dirty="0" smtClean="0"/>
              <a:t>)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On layer A, PR+BE is the best. </a:t>
            </a:r>
          </a:p>
          <a:p>
            <a:r>
              <a:rPr lang="en-US" altLang="zh-CN" baseline="0" dirty="0" smtClean="0"/>
              <a:t>On layer B, </a:t>
            </a:r>
            <a:r>
              <a:rPr lang="en-US" altLang="zh-CN" baseline="0" dirty="0" err="1" smtClean="0"/>
              <a:t>betweenness</a:t>
            </a:r>
            <a:r>
              <a:rPr lang="en-US" altLang="zh-CN" baseline="0" dirty="0" smtClean="0"/>
              <a:t> is the best. However, random indicator is the third rank. Node centrality is not working well. </a:t>
            </a:r>
          </a:p>
          <a:p>
            <a:r>
              <a:rPr lang="en-US" altLang="zh-CN" baseline="0" dirty="0" smtClean="0"/>
              <a:t>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196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case that layer A type is a RR network, and layer B type is a BA network. 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ko-KR" baseline="0" dirty="0" smtClean="0"/>
              <a:t>(</a:t>
            </a:r>
            <a:r>
              <a:rPr lang="ko-KR" altLang="en-US" baseline="0" dirty="0" err="1" smtClean="0"/>
              <a:t>생략가능</a:t>
            </a:r>
            <a:r>
              <a:rPr lang="en-US" altLang="ko-KR" baseline="0" dirty="0" smtClean="0"/>
              <a:t>)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On layer A, degree is the best. However, random indicator has the middle rank. That means node centrality is not working well</a:t>
            </a:r>
            <a:r>
              <a:rPr lang="en-US" altLang="zh-CN" baseline="0" dirty="0" smtClean="0"/>
              <a:t>.</a:t>
            </a:r>
            <a:endParaRPr lang="en-US" altLang="zh-CN" baseline="0" dirty="0" smtClean="0"/>
          </a:p>
          <a:p>
            <a:r>
              <a:rPr lang="en-US" altLang="zh-CN" baseline="0" dirty="0" smtClean="0"/>
              <a:t>On layer B, </a:t>
            </a:r>
            <a:r>
              <a:rPr lang="en-US" altLang="zh-CN" baseline="0" dirty="0" err="1" smtClean="0"/>
              <a:t>Pagerank</a:t>
            </a:r>
            <a:r>
              <a:rPr lang="en-US" altLang="zh-CN" baseline="0" dirty="0" smtClean="0"/>
              <a:t> is the best.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572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total result of selecting key nodes on various networks.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Every model has the different result. And sometimes, node centrality and combined node centrality are not working well.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837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4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for the third</a:t>
            </a:r>
            <a:r>
              <a:rPr lang="en-US" altLang="zh-CN" sz="14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topic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1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4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lang="en-US" altLang="zh-CN" sz="14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best and most powerful method for selecting key nodes is different according to network structures and layers.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Second,</a:t>
            </a:r>
            <a:r>
              <a:rPr lang="en-US" altLang="zh-CN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single indicator and multiple indicators have an excellent performance for selecting key nodes.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Third, There are several situations that the indicators are hard to recognize critical nodes</a:t>
            </a: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b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One,  When a network of the selected layer is Random Regular network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Two, When the number of edges in layer A is small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Three, When the number of nodes in layer B is small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7080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endParaRPr lang="en-US" altLang="zh-CN" sz="1200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chapter2, </a:t>
            </a:r>
            <a:r>
              <a:rPr lang="en-US" altLang="zh-CN" sz="1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a two-layer network model is introduced.</a:t>
            </a:r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many indexes are provided.</a:t>
            </a:r>
            <a:endParaRPr lang="en-US" altLang="zh-CN" sz="12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endParaRPr lang="en-US" altLang="zh-CN" sz="1200" b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chapter3, we</a:t>
            </a:r>
            <a:r>
              <a:rPr lang="en-US" altLang="zh-CN" sz="12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research the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a two-layer network with various structures.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structures are altered by changing internal degree, external degree, and network types. And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we have several results as follows.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Tx/>
              <a:buNone/>
            </a:pPr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Tx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- An internal degree on each layer has a different function.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Tx/>
              <a:buNone/>
            </a:pPr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Tx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Hierarchical</a:t>
            </a:r>
            <a:r>
              <a:rPr lang="en-US" altLang="zh-CN" sz="1200" b="0" spc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Models are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easy to make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a consensus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- Moreover,</a:t>
            </a:r>
            <a:r>
              <a:rPr lang="en-US" altLang="zh-CN" sz="1200" b="0" spc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too many internal edges cause coexistence, such as social conflicts.</a:t>
            </a:r>
          </a:p>
          <a:p>
            <a:pPr>
              <a:lnSpc>
                <a:spcPct val="150000"/>
              </a:lnSpc>
            </a:pPr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159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Research Direction.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Considering a two-layer network like this figure, we can think these three questions.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First, How is the network composed?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Second, How does the interaction work?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Third, Which nodes are </a:t>
            </a:r>
            <a:r>
              <a:rPr lang="en-US" altLang="zh-CN" baseline="0" dirty="0" smtClean="0"/>
              <a:t>critical?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These </a:t>
            </a:r>
            <a:r>
              <a:rPr lang="en-US" altLang="zh-CN" baseline="0" dirty="0" smtClean="0"/>
              <a:t>three factors can influence the final state.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Therefore, we carry out the various simulations by changing these three factors. </a:t>
            </a:r>
          </a:p>
          <a:p>
            <a:r>
              <a:rPr lang="en-US" altLang="zh-CN" baseline="0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71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In chapter 4, we investigate the</a:t>
            </a:r>
            <a:r>
              <a:rPr lang="en-US" altLang="zh-CN" sz="1200" b="0" spc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with different updating rules.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results,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networks with simultaneous updating rule are easy to make slow consensus,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coexistence,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transition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Otherwise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networks with sequential updating rules are easy to make fast consensus.</a:t>
            </a:r>
          </a:p>
          <a:p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In chapter 5, we</a:t>
            </a:r>
            <a:r>
              <a:rPr lang="en-US" altLang="zh-CN" sz="1200" b="0" spc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study the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influences of key nodes on competition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results,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effective method to select key nodes is different according to network structures and layers.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Moreover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Both single and multiple indicators are powerful for identifying critical nodes.</a:t>
            </a:r>
          </a:p>
          <a:p>
            <a:endParaRPr lang="en-US" altLang="zh-CN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6863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 and future work</a:t>
            </a:r>
          </a:p>
          <a:p>
            <a:endParaRPr lang="en-US" altLang="zh-CN" sz="1200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1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The state of a competition model might be controlled by managing network structures, updating rules, and key nodes.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Based on simulation results, the competition models can be applied to solve social conflicts, such as election, legislation, adoption of new policies,</a:t>
            </a:r>
            <a:r>
              <a:rPr lang="en-US" altLang="zh-CN" sz="12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so on.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1200" b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1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AS Future work, it</a:t>
            </a:r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is very interesting to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 generalized competition model with various structures and</a:t>
            </a:r>
            <a:r>
              <a:rPr lang="en-US" altLang="zh-CN" sz="12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updating rules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Moreover, it is attractive to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recognize critical nodes on this generalized competition model. </a:t>
            </a:r>
          </a:p>
          <a:p>
            <a:endParaRPr lang="en-US" altLang="zh-CN" sz="1200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551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folHlink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zh-CN" sz="1200" b="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 for listening. </a:t>
            </a:r>
            <a:endParaRPr lang="en-US" altLang="zh-CN" sz="1200" b="0" baseline="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endParaRPr lang="en-US" altLang="zh-CN" sz="1200" b="0" baseline="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1200" b="0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I would like to thank my supervisor Professor Wang </a:t>
            </a:r>
            <a:r>
              <a:rPr lang="en-US" altLang="zh-CN" sz="1200" b="0" baseline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lin</a:t>
            </a:r>
            <a:r>
              <a:rPr lang="en-US" altLang="zh-CN" sz="1200" b="0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 for guiding me. </a:t>
            </a: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endParaRPr lang="en-US" altLang="zh-CN" sz="1200" b="0" baseline="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1200" b="0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I would like to thank all the lab mates. </a:t>
            </a: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endParaRPr lang="en-US" altLang="zh-CN" sz="1200" b="0" baseline="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046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Thesis objectives is studying the characteristics of competition models.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Research direction follows like this.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First, by changing network structures, it is studied what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en-US" altLang="zh-CN" baseline="0" dirty="0" smtClean="0"/>
              <a:t> make consensus. </a:t>
            </a:r>
          </a:p>
          <a:p>
            <a:endParaRPr lang="en-US" altLang="zh-CN" baseline="0" dirty="0" smtClean="0"/>
          </a:p>
          <a:p>
            <a:r>
              <a:rPr lang="en-US" altLang="zh-CN" dirty="0" smtClean="0"/>
              <a:t>Second,</a:t>
            </a:r>
            <a:r>
              <a:rPr lang="en-US" altLang="zh-CN" baseline="0" dirty="0" smtClean="0"/>
              <a:t> by changing updating rules, it is analyzed whether the updating rules affect the final state.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Third, by selecting key nodes, it is researched which nodes are critical and which method is powerful for identifying key nodes. </a:t>
            </a:r>
          </a:p>
          <a:p>
            <a:endParaRPr lang="en-US" altLang="zh-CN" baseline="0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773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 two-layer</a:t>
            </a:r>
            <a:r>
              <a:rPr lang="en-US" altLang="zh-CN" baseline="0" dirty="0" smtClean="0"/>
              <a:t> network model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This</a:t>
            </a:r>
            <a:r>
              <a:rPr lang="en-US" altLang="zh-CN" baseline="0" dirty="0" smtClean="0"/>
              <a:t> figure is a simple example for competition models. Layer A is a social opinion layer that consists of positive states.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And </a:t>
            </a:r>
            <a:r>
              <a:rPr lang="en-US" altLang="zh-CN" baseline="0" dirty="0" smtClean="0"/>
              <a:t>layer B is a decision-making layer that consists of negative states. </a:t>
            </a:r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27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Next, I will provide</a:t>
            </a:r>
            <a:r>
              <a:rPr lang="en-US" altLang="zh-CN" baseline="0" dirty="0" smtClean="0"/>
              <a:t> the dynamics for each layer.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Dynamics Algorithm for layer A is like this. </a:t>
            </a:r>
          </a:p>
          <a:p>
            <a:r>
              <a:rPr lang="en-US" altLang="zh-CN" baseline="0" dirty="0" smtClean="0"/>
              <a:t>We use M-model. M-model includes persuasion and compromise process in the opinion formation.  This model can have various states. And the states are changed by probability p and q.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p is persuasion. That means the states become more extreme by p.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q is compromise. That means the states become more moderate or they are changed into the opposite state by q.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thesis, the model can have four states. And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are two parameters,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represent the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together simply; we set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1. 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So,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represents the strength of opinion. 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911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Next,</a:t>
            </a:r>
            <a:r>
              <a:rPr lang="en-US" altLang="zh-CN" baseline="0" dirty="0" smtClean="0"/>
              <a:t> this is the dynamics algorithm for layer B. We use Abrams and </a:t>
            </a:r>
            <a:r>
              <a:rPr lang="en-US" altLang="zh-CN" baseline="0" dirty="0" err="1" smtClean="0"/>
              <a:t>Strogatz</a:t>
            </a:r>
            <a:r>
              <a:rPr lang="en-US" altLang="zh-CN" baseline="0" dirty="0" smtClean="0"/>
              <a:t> model that is known as language death model.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model can have only binary states. And the states are changed by neighbor states.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And as a dynamics parameter, index v works for volatility. v represents for the tendency to switch to the other side. </a:t>
            </a:r>
          </a:p>
          <a:p>
            <a:r>
              <a:rPr lang="en-US" altLang="zh-CN" baseline="0" dirty="0" smtClean="0"/>
              <a:t>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312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5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8288" y="3924810"/>
            <a:ext cx="8731250" cy="1114192"/>
          </a:xfrm>
        </p:spPr>
        <p:txBody>
          <a:bodyPr/>
          <a:lstStyle/>
          <a:p>
            <a:pPr algn="ctr"/>
            <a:r>
              <a:rPr lang="en-US" altLang="zh-CN" sz="3200" dirty="0" smtClean="0"/>
              <a:t>Competition </a:t>
            </a:r>
            <a:r>
              <a:rPr lang="en-US" altLang="zh-CN" sz="3200" dirty="0"/>
              <a:t>of Social Opinions 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on Two-Layer </a:t>
            </a:r>
            <a:r>
              <a:rPr lang="en-US" altLang="zh-CN" sz="3200" dirty="0"/>
              <a:t>Networks</a:t>
            </a:r>
            <a:endParaRPr lang="zh-CN" altLang="en-US" sz="32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090717" y="5153302"/>
            <a:ext cx="4963055" cy="953416"/>
          </a:xfrm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Student : Cho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Hyunchel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Supervisor : Wang Lin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813514" y="6157518"/>
            <a:ext cx="1749086" cy="499004"/>
          </a:xfrm>
        </p:spPr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2020.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2.17.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72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41540" y="1523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Indexes for measuring network states and consensus(1)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4453198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AS(Average State) 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verified whether the consensus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happens or not.</a:t>
            </a:r>
          </a:p>
          <a:p>
            <a:r>
              <a:rPr lang="en-US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* AS ≈ +1 : positive consensus,  AS ≈ -1 : negative consensus</a:t>
            </a:r>
            <a:endParaRPr lang="en-US" altLang="zh-CN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AS total 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summation of AS for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values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all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CI(Consensus Index) : It is  measured how close the state is to a consensus.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* CI ≈ 0 : consensus, CI ≈ 1 : separated coexistence, CI ≈ 0.5 : mixed coexistence</a:t>
            </a:r>
            <a:endParaRPr lang="en-US" altLang="zh-CN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451" t="25742" r="30461" b="53023"/>
          <a:stretch/>
        </p:blipFill>
        <p:spPr>
          <a:xfrm>
            <a:off x="303373" y="2337441"/>
            <a:ext cx="4452415" cy="11131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059" t="19587" r="30835" b="67731"/>
          <a:stretch/>
        </p:blipFill>
        <p:spPr>
          <a:xfrm>
            <a:off x="4572000" y="3345613"/>
            <a:ext cx="4507437" cy="8691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799" t="47457" r="35145" b="37207"/>
          <a:stretch/>
        </p:blipFill>
        <p:spPr>
          <a:xfrm>
            <a:off x="303373" y="3433377"/>
            <a:ext cx="3749888" cy="81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7038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41540" y="1523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Indexes for measuring network states and consensus(2)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3857941"/>
            <a:ext cx="91056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PCR(Positive Consensus Ratio) :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ratio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 positive consensus over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simulations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with all parameters</a:t>
            </a:r>
          </a:p>
          <a:p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NCR(Negative Consensus Ratio) :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ratio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consensus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over simulations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with all parameters</a:t>
            </a:r>
          </a:p>
          <a:p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CR(Consensus Ratio) : PCR + NCR</a:t>
            </a:r>
          </a:p>
          <a:p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Coexistence Ratio : 1 - CR</a:t>
            </a: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740" t="46461" r="39325" b="37908"/>
          <a:stretch/>
        </p:blipFill>
        <p:spPr>
          <a:xfrm>
            <a:off x="856583" y="2299266"/>
            <a:ext cx="2815530" cy="11492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630" t="69116" r="38485" b="15253"/>
          <a:stretch/>
        </p:blipFill>
        <p:spPr>
          <a:xfrm>
            <a:off x="4792578" y="2296789"/>
            <a:ext cx="3026373" cy="118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3910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7842"/>
            <a:ext cx="7996591" cy="44904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1540" y="1523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AS’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values per each step according to all parameters</a:t>
            </a: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77784" y="2056757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consensus 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01434" y="5660298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consensus 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28538" y="3989584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Coexistence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56337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7217"/>
            <a:ext cx="7637929" cy="44429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1540" y="1523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CI’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values per each step according to all parameters</a:t>
            </a: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72665" y="1969648"/>
            <a:ext cx="25994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Separated coexistence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29706" y="5418187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 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951185" y="3741048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Mixed coexistence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71891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7897" y="1549565"/>
            <a:ext cx="4824170" cy="60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 algn="l" defTabSz="914400" rtl="0" eaLnBrk="1" latinLnBrk="0" hangingPunct="1">
              <a:lnSpc>
                <a:spcPct val="185000"/>
              </a:lnSpc>
              <a:buClr>
                <a:srgbClr val="000000"/>
              </a:buClr>
              <a:buFont typeface="Wingdings"/>
              <a:buNone/>
              <a:defRPr/>
            </a:pPr>
            <a:r>
              <a:rPr kumimoji="0" lang="en-US" altLang="ko-KR" b="1" i="0" u="none" strike="noStrike" kern="1200" cap="none" normalizeH="0" baseline="0" dirty="0" smtClean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Dynamics on</a:t>
            </a:r>
            <a:r>
              <a:rPr kumimoji="0" lang="en-US" altLang="ko-KR" b="1" i="0" u="none" strike="noStrike" kern="1200" cap="none" normalizeH="0" dirty="0" smtClean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 network with two layers </a:t>
            </a:r>
            <a:endParaRPr kumimoji="0" lang="ko-KR" altLang="en-US" b="1" i="0" u="none" strike="noStrike" kern="1200" cap="none" normalizeH="0" baseline="0" dirty="0">
              <a:solidFill>
                <a:srgbClr val="00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27633" y="5734775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consensus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726359" y="573477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consensus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8" name="positi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4665" t="36435" r="25520" b="24200"/>
          <a:stretch/>
        </p:blipFill>
        <p:spPr>
          <a:xfrm>
            <a:off x="0" y="2769913"/>
            <a:ext cx="4460693" cy="2925537"/>
          </a:xfrm>
          <a:prstGeom prst="rect">
            <a:avLst/>
          </a:prstGeom>
        </p:spPr>
      </p:pic>
      <p:pic>
        <p:nvPicPr>
          <p:cNvPr id="9" name="negativ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4559" t="36863" r="25294" b="24510"/>
          <a:stretch/>
        </p:blipFill>
        <p:spPr>
          <a:xfrm>
            <a:off x="4687667" y="2769913"/>
            <a:ext cx="4442885" cy="29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46755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096301" y="1722142"/>
            <a:ext cx="7221789" cy="1080051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dirty="0" smtClean="0">
                <a:solidFill>
                  <a:schemeClr val="accent5"/>
                </a:solidFill>
              </a:rPr>
              <a:t>Simulation Results</a:t>
            </a:r>
            <a:endParaRPr lang="zh-CN" altLang="en-US" sz="4000" dirty="0">
              <a:solidFill>
                <a:schemeClr val="accent5"/>
              </a:solidFill>
            </a:endParaRPr>
          </a:p>
        </p:txBody>
      </p:sp>
      <p:sp>
        <p:nvSpPr>
          <p:cNvPr id="4" name="제목 2"/>
          <p:cNvSpPr txBox="1">
            <a:spLocks/>
          </p:cNvSpPr>
          <p:nvPr/>
        </p:nvSpPr>
        <p:spPr>
          <a:xfrm>
            <a:off x="560440" y="3387654"/>
            <a:ext cx="8583560" cy="2054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altLang="zh-CN" sz="2800" spc="-150" dirty="0" smtClean="0"/>
              <a:t>Competition on a two-layer network with various structures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 smtClean="0"/>
              <a:t>Competition with different updating rules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 smtClean="0"/>
              <a:t>Influences of key nodes on competition</a:t>
            </a:r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65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Random Regular(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RR)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Networks(1)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133637" y="3074563"/>
            <a:ext cx="3708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Each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 consists of random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regular network which has 2048   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nodes.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Each node has 5 internal edges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and 1 external edge.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7" t="31890" r="8853" b="16438"/>
          <a:stretch/>
        </p:blipFill>
        <p:spPr>
          <a:xfrm>
            <a:off x="172530" y="2519619"/>
            <a:ext cx="5083143" cy="31777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2530" y="5565338"/>
            <a:ext cx="88444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This competition is basic model for comparison.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Based on this model, the structures of a model are changed and modified. </a:t>
            </a:r>
          </a:p>
        </p:txBody>
      </p:sp>
    </p:spTree>
    <p:extLst>
      <p:ext uri="{BB962C8B-B14F-4D97-AF65-F5344CB8AC3E}">
        <p14:creationId xmlns:p14="http://schemas.microsoft.com/office/powerpoint/2010/main" val="291980681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Random Regular(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RR)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Networks(2)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42" name="_x489837064" descr="cif00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2077975"/>
            <a:ext cx="4629150" cy="342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41" name="_x489847504" descr="cif00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4" y="2077975"/>
            <a:ext cx="4381499" cy="346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9524" y="6086528"/>
            <a:ext cx="9136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There exist three final states(positive consensus, negative consensus, coexistence).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By using these values and figures, various models are compared with  this model.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400" y="5542556"/>
            <a:ext cx="934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Simulation results with all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parameters(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v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Blue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: positive consensus  /  Red :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consensus / Light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colored and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white : coexistence</a:t>
            </a:r>
          </a:p>
        </p:txBody>
      </p:sp>
    </p:spTree>
    <p:extLst>
      <p:ext uri="{BB962C8B-B14F-4D97-AF65-F5344CB8AC3E}">
        <p14:creationId xmlns:p14="http://schemas.microsoft.com/office/powerpoint/2010/main" val="40475380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external links(1)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047" y="5142801"/>
            <a:ext cx="89233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 denote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HM(n)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as a hierarchical model with a level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, which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means that the number of nodes in layer B is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1 / n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number of nodes in layer A, and the number of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external links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 node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layer B is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n,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 view that the number of external links from a node in layer A is 1.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2" t="30933" r="9714" b="15465"/>
          <a:stretch/>
        </p:blipFill>
        <p:spPr>
          <a:xfrm>
            <a:off x="118047" y="2289577"/>
            <a:ext cx="4179576" cy="24064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31771" r="10390" b="17014"/>
          <a:stretch/>
        </p:blipFill>
        <p:spPr>
          <a:xfrm>
            <a:off x="4775695" y="2308163"/>
            <a:ext cx="3841949" cy="220317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6216" y="4511333"/>
            <a:ext cx="5637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HM(2) : </a:t>
            </a:r>
            <a:r>
              <a:rPr lang="en-US" altLang="zh-CN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Each node in layer B has 2 external edges</a:t>
            </a:r>
            <a:endParaRPr lang="zh-CN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75695" y="4511333"/>
            <a:ext cx="5370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HM(8)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Each node in layer B has </a:t>
            </a:r>
            <a:r>
              <a:rPr lang="en-US" altLang="zh-CN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external edges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14270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external links(2)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314162" y="2162381"/>
            <a:ext cx="382983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coexistence :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HM(2)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consensus :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HM(256)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As n in HM(n) is increased, the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coexistence area is decreased,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consensus area is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increased.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314851"/>
            <a:ext cx="5182970" cy="3893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4089263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41535" y="774861"/>
            <a:ext cx="5460930" cy="472043"/>
            <a:chOff x="1841535" y="1274733"/>
            <a:chExt cx="5460930" cy="472043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1841535" y="1367357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2071646" y="1303550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>
              <a:stCxn id="4" idx="6"/>
            </p:cNvCxnSpPr>
            <p:nvPr/>
          </p:nvCxnSpPr>
          <p:spPr>
            <a:xfrm>
              <a:off x="2534033" y="1711215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915073" y="1274733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Background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841535" y="1646479"/>
            <a:ext cx="5460930" cy="472042"/>
            <a:chOff x="1841535" y="3114680"/>
            <a:chExt cx="5460930" cy="472042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1841535" y="3207303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2071646" y="3143496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连接符 19"/>
            <p:cNvCxnSpPr>
              <a:stCxn id="18" idx="6"/>
            </p:cNvCxnSpPr>
            <p:nvPr/>
          </p:nvCxnSpPr>
          <p:spPr>
            <a:xfrm>
              <a:off x="2534033" y="3551161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915073" y="3114680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Research Direction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841535" y="4261330"/>
            <a:ext cx="5460930" cy="472042"/>
            <a:chOff x="1841535" y="4822053"/>
            <a:chExt cx="5460930" cy="472042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1841535" y="4914676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2071646" y="4850869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24"/>
            <p:cNvCxnSpPr>
              <a:stCxn id="23" idx="6"/>
            </p:cNvCxnSpPr>
            <p:nvPr/>
          </p:nvCxnSpPr>
          <p:spPr>
            <a:xfrm>
              <a:off x="2534033" y="5258534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2915073" y="4822053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Summary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841535" y="3389713"/>
            <a:ext cx="5460930" cy="472042"/>
            <a:chOff x="1841535" y="3114680"/>
            <a:chExt cx="5460930" cy="472042"/>
          </a:xfrm>
        </p:grpSpPr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1841535" y="3207303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29" name="文本框 18"/>
            <p:cNvSpPr txBox="1"/>
            <p:nvPr userDrawn="1"/>
          </p:nvSpPr>
          <p:spPr>
            <a:xfrm>
              <a:off x="2071646" y="3143496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19"/>
            <p:cNvCxnSpPr>
              <a:stCxn id="28" idx="6"/>
            </p:cNvCxnSpPr>
            <p:nvPr/>
          </p:nvCxnSpPr>
          <p:spPr>
            <a:xfrm>
              <a:off x="2534033" y="3551161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20"/>
            <p:cNvSpPr txBox="1"/>
            <p:nvPr/>
          </p:nvSpPr>
          <p:spPr>
            <a:xfrm>
              <a:off x="2915073" y="3114680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Simulation Results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847631" y="5132949"/>
            <a:ext cx="6381968" cy="472042"/>
            <a:chOff x="1841535" y="4822053"/>
            <a:chExt cx="6381968" cy="472042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1841535" y="4914676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34" name="文本框 23"/>
            <p:cNvSpPr txBox="1"/>
            <p:nvPr userDrawn="1"/>
          </p:nvSpPr>
          <p:spPr>
            <a:xfrm>
              <a:off x="2071646" y="4850869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5" name="直接连接符 24"/>
            <p:cNvCxnSpPr>
              <a:stCxn id="33" idx="6"/>
            </p:cNvCxnSpPr>
            <p:nvPr/>
          </p:nvCxnSpPr>
          <p:spPr>
            <a:xfrm>
              <a:off x="2534033" y="5258534"/>
              <a:ext cx="5346571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25"/>
            <p:cNvSpPr txBox="1"/>
            <p:nvPr/>
          </p:nvSpPr>
          <p:spPr>
            <a:xfrm>
              <a:off x="2915072" y="4822053"/>
              <a:ext cx="53084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Discussion and Future work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841535" y="2518096"/>
            <a:ext cx="5930864" cy="472042"/>
            <a:chOff x="1841535" y="3114680"/>
            <a:chExt cx="5930864" cy="472042"/>
          </a:xfrm>
        </p:grpSpPr>
        <p:sp>
          <p:nvSpPr>
            <p:cNvPr id="38" name="Freeform 10"/>
            <p:cNvSpPr>
              <a:spLocks/>
            </p:cNvSpPr>
            <p:nvPr userDrawn="1"/>
          </p:nvSpPr>
          <p:spPr bwMode="auto">
            <a:xfrm>
              <a:off x="1841535" y="3207303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39" name="文本框 18"/>
            <p:cNvSpPr txBox="1"/>
            <p:nvPr userDrawn="1"/>
          </p:nvSpPr>
          <p:spPr>
            <a:xfrm>
              <a:off x="2071646" y="3143496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40" name="直接连接符 19"/>
            <p:cNvCxnSpPr>
              <a:stCxn id="38" idx="6"/>
            </p:cNvCxnSpPr>
            <p:nvPr/>
          </p:nvCxnSpPr>
          <p:spPr>
            <a:xfrm>
              <a:off x="2534033" y="3551161"/>
              <a:ext cx="515454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20"/>
            <p:cNvSpPr txBox="1"/>
            <p:nvPr/>
          </p:nvSpPr>
          <p:spPr>
            <a:xfrm>
              <a:off x="2915072" y="3114680"/>
              <a:ext cx="4857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A Two-layer Network Model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822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external links(3)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5029199" y="2321313"/>
            <a:ext cx="43212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simulation result are analyzed by </a:t>
            </a: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using the indexes, such as PCR, NCR, AS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total.</a:t>
            </a: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Consensus ratio : all HMs &gt; RRM</a:t>
            </a:r>
          </a:p>
          <a:p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* PCR : all HMs &gt; RRM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NCR : all HMs &lt; RRM</a:t>
            </a:r>
            <a:endParaRPr lang="en-US" altLang="zh-CN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→ As the number of external edges is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increased and the number of nodes in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layer B is decreased, the network makes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it easier to have a positive consensus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and harder to have a negative consensus.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193827"/>
            <a:ext cx="5033824" cy="422041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596598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links(1)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8599" y="5857998"/>
            <a:ext cx="9201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define and evaluate the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influence of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degrees,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internal degree 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each node is switched to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2, 3, 4, or 5.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31911" r="9486" b="16527"/>
          <a:stretch/>
        </p:blipFill>
        <p:spPr>
          <a:xfrm>
            <a:off x="49524" y="2091531"/>
            <a:ext cx="4819650" cy="2819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0" t="32127" r="9796" b="16948"/>
          <a:stretch/>
        </p:blipFill>
        <p:spPr>
          <a:xfrm>
            <a:off x="4798292" y="2091530"/>
            <a:ext cx="4199658" cy="280858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656669" y="4910931"/>
            <a:ext cx="1605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RR(5)-RR(2)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99359" y="4900120"/>
            <a:ext cx="181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RR(2)-RR(5)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439" y="5269703"/>
            <a:ext cx="85472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RR(n)-RR(m)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layer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has a random regular network with </a:t>
            </a:r>
            <a:r>
              <a:rPr lang="en-US" altLang="zh-CN" sz="1600" i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 per node, and layer B has a random regular network with </a:t>
            </a:r>
            <a:r>
              <a:rPr lang="en-US" altLang="zh-CN" sz="1600" i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 per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</a:t>
            </a:r>
            <a:endParaRPr lang="zh-CN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69192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links(2)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89" name="_x489837064" descr="cif0000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913" y="2478350"/>
            <a:ext cx="4738913" cy="379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80856" y="2017193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layer A is changed to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3, 4, or 5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700000" y="2386525"/>
            <a:ext cx="4597110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positive consensus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RR(5)-RR(5)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negative consensus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RR(2)-RR(5)</a:t>
            </a:r>
          </a:p>
          <a:p>
            <a:pPr>
              <a:spcBef>
                <a:spcPts val="600"/>
              </a:spcBef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As the internal degree on layer A is increased,  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the negative consensus is decreased and </a:t>
            </a:r>
          </a:p>
          <a:p>
            <a:pPr>
              <a:spcBef>
                <a:spcPts val="6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positive consensus is increased. 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on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 tends to  </a:t>
            </a:r>
            <a:endParaRPr lang="en-US" altLang="zh-CN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positive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state.</a:t>
            </a:r>
            <a:endParaRPr lang="en-US" altLang="zh-CN" sz="160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22586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links(3)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37" name="_x489849376" descr="cif000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6821"/>
            <a:ext cx="4645596" cy="37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80856" y="2017192"/>
            <a:ext cx="7712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layer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changed to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3, 4, or 5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45596" y="2690683"/>
            <a:ext cx="459711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positive consensus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RR(5)-RR(2)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All models have almost the same NCR</a:t>
            </a:r>
          </a:p>
          <a:p>
            <a:pPr>
              <a:spcBef>
                <a:spcPts val="600"/>
              </a:spcBef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As the internal degree on layer B is increased,  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the positive consensus is decreased. 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on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tends to  </a:t>
            </a:r>
            <a:endParaRPr lang="en-US" altLang="zh-CN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inder the positive consensus state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60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20317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links(3)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1" name="_x489837064" descr="cif0000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" r="7129"/>
          <a:stretch/>
        </p:blipFill>
        <p:spPr bwMode="auto">
          <a:xfrm>
            <a:off x="49523" y="2680593"/>
            <a:ext cx="4650477" cy="400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80856" y="2017192"/>
            <a:ext cx="7712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degrees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layers are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to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3, 4, or 5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519995" y="2419198"/>
            <a:ext cx="4803587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coexistence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RR(6)-RR(6)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consensus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RR(2)-RR(2)</a:t>
            </a:r>
          </a:p>
          <a:p>
            <a:pPr>
              <a:spcBef>
                <a:spcPts val="600"/>
              </a:spcBef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 As the internal degree on both layers is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increased, Consensus Ratio(CR) is inversely </a:t>
            </a:r>
          </a:p>
          <a:p>
            <a:pPr>
              <a:spcBef>
                <a:spcPts val="6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decreased. 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massive internal degree on both layers</a:t>
            </a:r>
          </a:p>
          <a:p>
            <a:pPr>
              <a:spcBef>
                <a:spcPts val="600"/>
              </a:spcBef>
            </a:pPr>
            <a:r>
              <a:rPr lang="en-US" altLang="zh-CN" spc="-3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makes it hard for network to reach consensus.</a:t>
            </a:r>
            <a:endParaRPr lang="en-US" altLang="zh-CN" sz="1600" spc="-3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72348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links(4)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399797"/>
              </p:ext>
            </p:extLst>
          </p:nvPr>
        </p:nvGraphicFramePr>
        <p:xfrm>
          <a:off x="270270" y="2224606"/>
          <a:ext cx="8571593" cy="4307359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03040">
                  <a:extLst>
                    <a:ext uri="{9D8B030D-6E8A-4147-A177-3AD203B41FA5}">
                      <a16:colId xmlns:a16="http://schemas.microsoft.com/office/drawing/2014/main" val="4257963258"/>
                    </a:ext>
                  </a:extLst>
                </a:gridCol>
                <a:gridCol w="2332633">
                  <a:extLst>
                    <a:ext uri="{9D8B030D-6E8A-4147-A177-3AD203B41FA5}">
                      <a16:colId xmlns:a16="http://schemas.microsoft.com/office/drawing/2014/main" val="61264210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7756207"/>
                    </a:ext>
                  </a:extLst>
                </a:gridCol>
                <a:gridCol w="2397520">
                  <a:extLst>
                    <a:ext uri="{9D8B030D-6E8A-4147-A177-3AD203B41FA5}">
                      <a16:colId xmlns:a16="http://schemas.microsoft.com/office/drawing/2014/main" val="400152467"/>
                    </a:ext>
                  </a:extLst>
                </a:gridCol>
              </a:tblGrid>
              <a:tr h="26960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extLst>
                  <a:ext uri="{0D108BD9-81ED-4DB2-BD59-A6C34878D82A}">
                    <a16:rowId xmlns:a16="http://schemas.microsoft.com/office/drawing/2014/main" val="480142024"/>
                  </a:ext>
                </a:extLst>
              </a:tr>
              <a:tr h="53709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degree </a:t>
                      </a:r>
                    </a:p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 layer A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extLst>
                  <a:ext uri="{0D108BD9-81ED-4DB2-BD59-A6C34878D82A}">
                    <a16:rowId xmlns:a16="http://schemas.microsoft.com/office/drawing/2014/main" val="3800781088"/>
                  </a:ext>
                </a:extLst>
              </a:tr>
              <a:tr h="53709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degree</a:t>
                      </a:r>
                    </a:p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 layer B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 or small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extLst>
                  <a:ext uri="{0D108BD9-81ED-4DB2-BD59-A6C34878D82A}">
                    <a16:rowId xmlns:a16="http://schemas.microsoft.com/office/drawing/2014/main" val="1439642916"/>
                  </a:ext>
                </a:extLst>
              </a:tr>
              <a:tr h="53709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state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 to reach 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negative consensus</a:t>
                      </a:r>
                      <a:endParaRPr lang="en-US" sz="1400" b="1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 to reach 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positive consensus</a:t>
                      </a:r>
                      <a:endParaRPr lang="en-US" sz="1400" b="1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Coexistence</a:t>
                      </a:r>
                      <a:endParaRPr lang="en-US" sz="1400" b="1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extLst>
                  <a:ext uri="{0D108BD9-81ED-4DB2-BD59-A6C34878D82A}">
                    <a16:rowId xmlns:a16="http://schemas.microsoft.com/office/drawing/2014/main" val="777030898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756230" y="1350479"/>
            <a:ext cx="1921602" cy="209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69" name="_x489836992" descr="cif0000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47" y="2465910"/>
            <a:ext cx="2349046" cy="21773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1832015"/>
            <a:ext cx="1806179" cy="21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71" name="_x489838792" descr="cif0000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586" y="2483588"/>
            <a:ext cx="2264427" cy="21419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-1669143" y="2267387"/>
            <a:ext cx="1439076" cy="17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73" name="_x489836848" descr="cif0000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024" y="2542428"/>
            <a:ext cx="2236839" cy="20242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63633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network types(1)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30424" r="8811" b="16425"/>
          <a:stretch/>
        </p:blipFill>
        <p:spPr>
          <a:xfrm>
            <a:off x="0" y="2208105"/>
            <a:ext cx="4677385" cy="293539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25820" y="5669279"/>
            <a:ext cx="8648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evaluate the influence of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network types,</a:t>
            </a:r>
          </a:p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Barabasi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-Albert(BA)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Regular(RR)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network is applied for both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layers or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switched on each layer.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1" t="32060" r="9853" b="17014"/>
          <a:stretch/>
        </p:blipFill>
        <p:spPr>
          <a:xfrm>
            <a:off x="4677385" y="2303171"/>
            <a:ext cx="4417092" cy="275813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58269" y="5054867"/>
            <a:ext cx="1605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BA-BA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34054" y="5054867"/>
            <a:ext cx="11428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BA-RR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76099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network types(2)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5283" y="4664363"/>
            <a:ext cx="45570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Simulation results are almost the same.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All models have almost the same PCR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and NCR.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pc="-3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network types make </a:t>
            </a:r>
            <a:r>
              <a:rPr lang="en-US" altLang="zh-CN" spc="-30" dirty="0">
                <a:latin typeface="Arial" panose="020B0604020202020204" pitchFamily="34" charset="0"/>
                <a:cs typeface="Arial" panose="020B0604020202020204" pitchFamily="34" charset="0"/>
              </a:rPr>
              <a:t>no obvious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difference of consensus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553842"/>
              </p:ext>
            </p:extLst>
          </p:nvPr>
        </p:nvGraphicFramePr>
        <p:xfrm>
          <a:off x="4799174" y="2558786"/>
          <a:ext cx="429039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695">
                  <a:extLst>
                    <a:ext uri="{9D8B030D-6E8A-4147-A177-3AD203B41FA5}">
                      <a16:colId xmlns:a16="http://schemas.microsoft.com/office/drawing/2014/main" val="421664531"/>
                    </a:ext>
                  </a:extLst>
                </a:gridCol>
                <a:gridCol w="898634">
                  <a:extLst>
                    <a:ext uri="{9D8B030D-6E8A-4147-A177-3AD203B41FA5}">
                      <a16:colId xmlns:a16="http://schemas.microsoft.com/office/drawing/2014/main" val="3752054550"/>
                    </a:ext>
                  </a:extLst>
                </a:gridCol>
                <a:gridCol w="898635">
                  <a:extLst>
                    <a:ext uri="{9D8B030D-6E8A-4147-A177-3AD203B41FA5}">
                      <a16:colId xmlns:a16="http://schemas.microsoft.com/office/drawing/2014/main" val="993203776"/>
                    </a:ext>
                  </a:extLst>
                </a:gridCol>
                <a:gridCol w="1330434">
                  <a:extLst>
                    <a:ext uri="{9D8B030D-6E8A-4147-A177-3AD203B41FA5}">
                      <a16:colId xmlns:a16="http://schemas.microsoft.com/office/drawing/2014/main" val="3685238035"/>
                    </a:ext>
                  </a:extLst>
                </a:gridCol>
              </a:tblGrid>
              <a:tr h="4118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edges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edges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Consensus</a:t>
                      </a:r>
                    </a:p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 : N)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142978"/>
                  </a:ext>
                </a:extLst>
              </a:tr>
              <a:tr h="294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RR(6)-RR(6)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6,144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6,144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0.235 : 0.138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703555"/>
                  </a:ext>
                </a:extLst>
              </a:tr>
              <a:tr h="242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RR(6)-BA(3)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6,144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6,135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0.228 : 0.130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261832"/>
                  </a:ext>
                </a:extLst>
              </a:tr>
              <a:tr h="242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BA(3)-RR(6)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6,135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6,144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0.230 : 0.143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34578"/>
                  </a:ext>
                </a:extLst>
              </a:tr>
              <a:tr h="242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BA(3)-BA(3)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6,135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6,135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0.220 : 0.140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078590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675283" y="2189454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consensus result : 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1197193" y="1131901"/>
            <a:ext cx="3560470" cy="13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385" name="_x489840376" descr="cif000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20" y="2541602"/>
            <a:ext cx="4486439" cy="37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71639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9350477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Both internal and external degree have a vital role for changing the state of network.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As the role of an external degree, Hierarchical Models show that they are easy to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make a consensus on a two-layer network.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en-US" altLang="zh-CN" spc="-4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 role of an internal degree</a:t>
            </a:r>
            <a:r>
              <a:rPr lang="en-US" altLang="zh-CN" spc="-4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pc="-4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internal </a:t>
            </a:r>
            <a:r>
              <a:rPr lang="en-US" altLang="zh-CN" spc="-4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on each layer has a different function</a:t>
            </a:r>
            <a:r>
              <a:rPr lang="en-US" altLang="zh-CN" spc="-4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① Layer A : An internal degree tends to keep a positive state and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to change a negative state into a positive state.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② Layer B : An internal degree tends to hinder a positive consensus state.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Too many internal edges on each layer make the networks hard to reach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a consensus due to inner conflicts.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4211" y="6347826"/>
            <a:ext cx="9701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pc="-3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Those </a:t>
            </a:r>
            <a:r>
              <a:rPr lang="en-US" altLang="zh-CN" spc="-3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facts could be used to make network structures and organizations in the real world.</a:t>
            </a:r>
          </a:p>
        </p:txBody>
      </p:sp>
    </p:spTree>
    <p:extLst>
      <p:ext uri="{BB962C8B-B14F-4D97-AF65-F5344CB8AC3E}">
        <p14:creationId xmlns:p14="http://schemas.microsoft.com/office/powerpoint/2010/main" val="117717443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9018224" cy="4857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Updating rules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There are many ways to update the state of nodes. With considering time-related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updating rules, sequential and simultaneous updating rules can be investigated.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 According to where the updating rules are applied, the cases are divided into three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level, such as layers, nodes, and edges.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①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layers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 whether layer A works first, or layer B works first, or both layers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work together(randomly).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②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nodes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: whether the states of nodes are changed simultaneously or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sequentially or randomly.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③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edges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 where edges are activated on a node sequentially or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simultaneously or randomly.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- To sum up, 25 updating rules are simulated according to layers, nodes, and edges.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55632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8053" y="1428962"/>
            <a:ext cx="8608134" cy="531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 algn="l" defTabSz="914400" rtl="0" eaLnBrk="1" latinLnBrk="0" hangingPunct="1">
              <a:lnSpc>
                <a:spcPct val="185000"/>
              </a:lnSpc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b="1" dirty="0" smtClean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Social conflict </a:t>
            </a:r>
            <a:endParaRPr kumimoji="0" lang="en-US" altLang="ko-KR" b="1" i="0" u="none" strike="noStrike" kern="1200" cap="none" normalizeH="0" dirty="0" smtClean="0">
              <a:solidFill>
                <a:srgbClr val="00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1819" y="4998652"/>
            <a:ext cx="915581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Different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groups usually have different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opinions</a:t>
            </a:r>
            <a:endParaRPr lang="en-US" altLang="zh-CN" dirty="0" smtClean="0">
              <a:solidFill>
                <a:schemeClr val="accent3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Social conflicts are recognized as the competition on an interconnected network.</a:t>
            </a:r>
          </a:p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The competition on an interconnected network has always been a hot topic. </a:t>
            </a:r>
            <a:endParaRPr lang="en-US" altLang="zh-CN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In this thesis,  the competition between opinion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formation group </a:t>
            </a:r>
            <a:r>
              <a:rPr lang="en-US" altLang="zh-CN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and </a:t>
            </a:r>
            <a:r>
              <a:rPr lang="en-US" altLang="zh-CN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decision-making </a:t>
            </a:r>
            <a:endParaRPr lang="en-US" altLang="zh-CN" dirty="0" smtClean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formation </a:t>
            </a:r>
            <a:r>
              <a:rPr lang="en-US" altLang="zh-CN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group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is researched</a:t>
            </a:r>
          </a:p>
          <a:p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Background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70" y="2063255"/>
            <a:ext cx="3982281" cy="2787262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42" y="2063255"/>
            <a:ext cx="3618713" cy="278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0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7143" t="19254" r="30276" b="5539"/>
          <a:stretch/>
        </p:blipFill>
        <p:spPr>
          <a:xfrm>
            <a:off x="11740" y="1580790"/>
            <a:ext cx="4908603" cy="513866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65768" y="2524216"/>
            <a:ext cx="4610460" cy="2914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pt-BR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‘O(o</a:t>
            </a:r>
            <a:r>
              <a:rPr lang="pt-BR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o)</a:t>
            </a:r>
            <a:r>
              <a:rPr lang="pt-BR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→</a:t>
            </a:r>
            <a:r>
              <a:rPr lang="pt-BR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D(s</a:t>
            </a:r>
            <a:r>
              <a:rPr lang="pt-BR" altLang="zh-CN" dirty="0">
                <a:latin typeface="Arial" panose="020B0604020202020204" pitchFamily="34" charset="0"/>
                <a:cs typeface="Arial" panose="020B0604020202020204" pitchFamily="34" charset="0"/>
              </a:rPr>
              <a:t>)’ </a:t>
            </a:r>
            <a:r>
              <a:rPr lang="pt-BR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pt-BR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altLang="zh-CN" sz="1400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pt-BR" altLang="zh-CN" sz="1400" spc="-30" dirty="0">
                <a:latin typeface="Arial" panose="020B0604020202020204" pitchFamily="34" charset="0"/>
                <a:cs typeface="Arial" panose="020B0604020202020204" pitchFamily="34" charset="0"/>
              </a:rPr>
              <a:t>Opinion layer(nodes: </a:t>
            </a:r>
            <a:r>
              <a:rPr lang="pt-BR" altLang="zh-CN" sz="1400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sequential</a:t>
            </a:r>
            <a:r>
              <a:rPr lang="en-US" altLang="zh-CN" sz="1400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, edges: sequential)</a:t>
            </a:r>
            <a:r>
              <a:rPr lang="pt-BR" altLang="zh-CN" sz="1400" spc="-3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pt-BR" altLang="zh-CN" sz="1400" spc="-3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→ </a:t>
            </a:r>
            <a:endParaRPr lang="pt-BR" altLang="zh-CN" sz="1400" spc="-3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altLang="zh-CN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pt-BR" altLang="zh-CN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Decision-Making layer(node: simultaneous)’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Initial conditions </a:t>
            </a:r>
          </a:p>
          <a:p>
            <a:pPr lvl="0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① Structures : BA(3)-BA(3)</a:t>
            </a:r>
          </a:p>
          <a:p>
            <a:pPr lvl="0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② </a:t>
            </a:r>
            <a:r>
              <a:rPr lang="pt-BR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: </a:t>
            </a:r>
            <a:r>
              <a:rPr lang="pt-BR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p=0.4</a:t>
            </a:r>
            <a:r>
              <a:rPr lang="pt-BR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v=0.4</a:t>
            </a:r>
            <a:r>
              <a:rPr lang="pt-BR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altLang="zh-CN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85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7658" y="2068596"/>
            <a:ext cx="5661599" cy="4678362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 results : Order of layers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4040873" y="1967794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consensus </a:t>
            </a:r>
            <a:endParaRPr lang="zh-CN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764958" y="5500061"/>
            <a:ext cx="553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The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line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indicates </a:t>
            </a:r>
            <a:r>
              <a:rPr lang="en-US" altLang="zh-CN" sz="1600" i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each step.</a:t>
            </a:r>
            <a:endParaRPr lang="zh-CN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849257" y="3251874"/>
            <a:ext cx="39478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There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 little difference 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between the orders of layers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5820650" y="5991939"/>
            <a:ext cx="27663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1600" dirty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arrow directions </a:t>
            </a:r>
            <a:r>
              <a:rPr lang="en-US" altLang="zh-CN" sz="1600" dirty="0" smtClean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</a:t>
            </a:r>
          </a:p>
          <a:p>
            <a:r>
              <a:rPr lang="en-US" altLang="zh-CN" sz="1600" dirty="0" smtClean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altLang="zh-CN" sz="1600" dirty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141006370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776" y="2068596"/>
            <a:ext cx="5096435" cy="464744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 results : Order of nodes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96115" y="2583642"/>
            <a:ext cx="394788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An order of nodes can be analyzed as  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communication method, such as   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discussion, conversation, and vote.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* sequential : discussion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* simultaneous : vote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order of nodes in layer A does not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make different results. 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order of nodes in layer B makes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different results, such as fast and slow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consensus.</a:t>
            </a:r>
          </a:p>
        </p:txBody>
      </p:sp>
    </p:spTree>
    <p:extLst>
      <p:ext uri="{BB962C8B-B14F-4D97-AF65-F5344CB8AC3E}">
        <p14:creationId xmlns:p14="http://schemas.microsoft.com/office/powerpoint/2010/main" val="160845350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 results : Order of edges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5196115" y="2068596"/>
            <a:ext cx="394788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Order of edges can be analyzed as  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node characteristics, such as   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‘rash’ and  ‘considerate’.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* sequential : rash(easy to be extreme)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* simultaneous : considerate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(hard to be extreme)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order of edges in layer A makes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different result, such as consensus and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coexistence(not reaching consensus).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The order of edges in layer B is always </a:t>
            </a:r>
          </a:p>
          <a:p>
            <a:r>
              <a:rPr lang="en-US" altLang="zh-CN" sz="1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simultaneous because the dynamics </a:t>
            </a:r>
          </a:p>
          <a:p>
            <a:r>
              <a:rPr lang="en-US" altLang="zh-CN" sz="1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formula considers all connected nodes  </a:t>
            </a:r>
          </a:p>
          <a:p>
            <a:r>
              <a:rPr lang="en-US" altLang="zh-CN" sz="1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the same time.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67794"/>
            <a:ext cx="5298141" cy="47732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807490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Total results with AS index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4" t="10829" r="9396" b="5899"/>
          <a:stretch/>
        </p:blipFill>
        <p:spPr>
          <a:xfrm>
            <a:off x="422274" y="1967794"/>
            <a:ext cx="8302625" cy="4748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664741" y="6024797"/>
            <a:ext cx="18176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consensus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64740" y="1791597"/>
            <a:ext cx="18176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consensus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14240" y="3926720"/>
            <a:ext cx="18176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Coexistence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73052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Total results with CI index : 3 branch points are shown. 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6" t="10784" r="9583" b="5392"/>
          <a:stretch/>
        </p:blipFill>
        <p:spPr>
          <a:xfrm>
            <a:off x="431800" y="2068596"/>
            <a:ext cx="7874000" cy="4611144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009650" y="2800350"/>
            <a:ext cx="390525" cy="390525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376362" y="3993185"/>
            <a:ext cx="390525" cy="390525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590675" y="3593135"/>
            <a:ext cx="390525" cy="390525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92450" y="3576295"/>
            <a:ext cx="2552700" cy="1197940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95425" y="3127236"/>
            <a:ext cx="12287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3 branch points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6911" y="3649897"/>
            <a:ext cx="2408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Transition to the opposite state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5323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Total results analysis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144755"/>
              </p:ext>
            </p:extLst>
          </p:nvPr>
        </p:nvGraphicFramePr>
        <p:xfrm>
          <a:off x="346076" y="2049547"/>
          <a:ext cx="8169274" cy="243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2453">
                  <a:extLst>
                    <a:ext uri="{9D8B030D-6E8A-4147-A177-3AD203B41FA5}">
                      <a16:colId xmlns:a16="http://schemas.microsoft.com/office/drawing/2014/main" val="1189430232"/>
                    </a:ext>
                  </a:extLst>
                </a:gridCol>
                <a:gridCol w="3010961">
                  <a:extLst>
                    <a:ext uri="{9D8B030D-6E8A-4147-A177-3AD203B41FA5}">
                      <a16:colId xmlns:a16="http://schemas.microsoft.com/office/drawing/2014/main" val="1840427967"/>
                    </a:ext>
                  </a:extLst>
                </a:gridCol>
                <a:gridCol w="2695860">
                  <a:extLst>
                    <a:ext uri="{9D8B030D-6E8A-4147-A177-3AD203B41FA5}">
                      <a16:colId xmlns:a16="http://schemas.microsoft.com/office/drawing/2014/main" val="3086845006"/>
                    </a:ext>
                  </a:extLst>
                </a:gridCol>
              </a:tblGrid>
              <a:tr h="7116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1st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B. P.</a:t>
                      </a:r>
                    </a:p>
                    <a:p>
                      <a:pPr algn="ctr"/>
                      <a:r>
                        <a:rPr lang="en-US" altLang="zh-CN" sz="11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of nodes in layer B</a:t>
                      </a:r>
                      <a:endParaRPr lang="zh-CN" alt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2nd / 3rd B. P.</a:t>
                      </a:r>
                    </a:p>
                    <a:p>
                      <a:pPr algn="ctr"/>
                      <a:r>
                        <a:rPr lang="en-US" altLang="zh-CN" sz="11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of edges in layer A</a:t>
                      </a:r>
                      <a:endParaRPr lang="zh-CN" alt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state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344598"/>
                  </a:ext>
                </a:extLst>
              </a:tr>
              <a:tr h="43127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Fast</a:t>
                      </a:r>
                    </a:p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(Sequential)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(Sequential)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Fast positive consensus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883577"/>
                  </a:ext>
                </a:extLst>
              </a:tr>
              <a:tr h="431279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(Simultaneous)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Coexistence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312235"/>
                  </a:ext>
                </a:extLst>
              </a:tr>
              <a:tr h="43127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</a:t>
                      </a:r>
                    </a:p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(Simultaneous)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(Sequential)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 positive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consensus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605685"/>
                  </a:ext>
                </a:extLst>
              </a:tr>
              <a:tr h="431279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(Simultaneous)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 negative consensus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635045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0" y="4794889"/>
            <a:ext cx="9293995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- As the first branch point, order of nodes in layer B has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 vital role for making consensus time,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such as fast and slow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- As the second and third branch points, order of edges in layer A is very influential for determining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the final state, such as positive, negative, and sometimes mixed.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41354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5" y="1598462"/>
            <a:ext cx="929399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Networks with simultaneous updating rules tend to make slow consensus or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coexistence, sometimes make the transition to the opposite state.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Networks with sequential updating rules tend to make fast consensus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The order of nodes in layer B is very important for determining consensus time.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It is analyzed that communication method affects the consensus time.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The order of edges in layer A is very influential for determining the final states,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such as same orientation consensus, opposite orientation consensus, and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coexistence. It is analyzed that node characteristics make the final state of a network.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5423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567" y="1631203"/>
            <a:ext cx="1026516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for selecting key 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In order to demonstrate the influence of key nodes, we use stubborn nodes,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which do not change their states during the opinion evolution.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Stubborn nodes are selected by using some indexes, node centralities, such as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 combinations of them.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steps are as follows : 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altLang="zh-CN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73413" y="3813628"/>
            <a:ext cx="8652510" cy="28774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initial conditions,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layer is selected to identify key nodes, and parameters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are set to be the opposite consensus state with the selected layer. </a:t>
            </a:r>
          </a:p>
          <a:p>
            <a:pPr algn="just">
              <a:lnSpc>
                <a:spcPct val="150000"/>
              </a:lnSpc>
            </a:pPr>
            <a:r>
              <a:rPr lang="zh-CN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centralities of all nodes are calculated and ranked as orders.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ratio of stubborn nodes are increased according to ranked order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until the network has different states.</a:t>
            </a: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④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he summations of AS(Average State) measure which method is the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most powerful for selecting key nodes. </a:t>
            </a:r>
          </a:p>
        </p:txBody>
      </p:sp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40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566" y="1579248"/>
            <a:ext cx="9459294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Indicators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- 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Closeness,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Eigenvector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Indicators : calculated by the summation of node centrality ranks  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* ex) </a:t>
            </a:r>
            <a:r>
              <a:rPr lang="en-US" altLang="zh-CN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Degree(PR+DE), </a:t>
            </a:r>
            <a:r>
              <a:rPr lang="en-US" altLang="zh-CN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Degree + </a:t>
            </a:r>
            <a:r>
              <a:rPr lang="en-US" altLang="zh-CN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(PR+DE+BE)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9523" y="3078099"/>
            <a:ext cx="8963847" cy="31049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Several efficient single indicators are selected.(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nodes are ranked by each selected node centralities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Combined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centrality is the summation of all ranks which a node has.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All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are ranked again by combined node centrality.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 combined node centrality is smaller, a node are ranked higher.)        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nodes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deactivated from high ranked order until the state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network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significant difference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49524" y="923477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/>
              <a:t>Influences of key nodes on competition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59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" y="1681092"/>
            <a:ext cx="9616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pc="-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previous researches </a:t>
            </a:r>
            <a:r>
              <a:rPr lang="en-US" altLang="zh-CN" spc="-3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focused </a:t>
            </a:r>
            <a:r>
              <a:rPr lang="en-US" altLang="zh-CN" spc="-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studying </a:t>
            </a:r>
            <a:r>
              <a:rPr lang="en-US" altLang="zh-CN" spc="-3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interaction </a:t>
            </a:r>
            <a:r>
              <a:rPr lang="en-US" altLang="zh-CN" spc="-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altLang="zh-CN" spc="-3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altLang="zh-CN" spc="-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isolated network.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real-world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 are not isolated,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they interact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layers.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Background</a:t>
            </a:r>
            <a:endParaRPr lang="zh-CN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86"/>
          <a:stretch/>
        </p:blipFill>
        <p:spPr>
          <a:xfrm>
            <a:off x="535866" y="2479106"/>
            <a:ext cx="3680181" cy="2289825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>
          <a:xfrm>
            <a:off x="5095519" y="2527771"/>
            <a:ext cx="3324581" cy="2245994"/>
          </a:xfrm>
          <a:prstGeom prst="rect">
            <a:avLst/>
          </a:prstGeom>
        </p:spPr>
      </p:pic>
      <p:graphicFrame>
        <p:nvGraphicFramePr>
          <p:cNvPr id="1025" name="표 10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488020"/>
              </p:ext>
            </p:extLst>
          </p:nvPr>
        </p:nvGraphicFramePr>
        <p:xfrm>
          <a:off x="182735" y="4811544"/>
          <a:ext cx="8819448" cy="141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9724">
                  <a:extLst>
                    <a:ext uri="{9D8B030D-6E8A-4147-A177-3AD203B41FA5}">
                      <a16:colId xmlns:a16="http://schemas.microsoft.com/office/drawing/2014/main" val="3112015338"/>
                    </a:ext>
                  </a:extLst>
                </a:gridCol>
                <a:gridCol w="4409724">
                  <a:extLst>
                    <a:ext uri="{9D8B030D-6E8A-4147-A177-3AD203B41FA5}">
                      <a16:colId xmlns:a16="http://schemas.microsoft.com/office/drawing/2014/main" val="2900106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/>
                          <a:cs typeface="Arial" panose="020B0604020202020204" pitchFamily="34" charset="0"/>
                        </a:rPr>
                        <a:t>Single layer network</a:t>
                      </a:r>
                      <a:endParaRPr kumimoji="0" lang="en-US" altLang="ko-KR" sz="1600" b="1" i="0" u="none" strike="noStrike" kern="1200" cap="none" normalizeH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/>
                          <a:cs typeface="Arial" panose="020B0604020202020204" pitchFamily="34" charset="0"/>
                        </a:rPr>
                        <a:t>Interconnected network(Two-layer network)</a:t>
                      </a:r>
                      <a:endParaRPr kumimoji="0" lang="en-US" altLang="ko-KR" sz="1600" b="1" i="0" u="none" strike="noStrike" kern="1200" cap="none" normalizeH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53216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dynamics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dynamics (each layer has it dynamics)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70428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parameter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parameters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9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edges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edges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external edges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93099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-11591" y="6337797"/>
            <a:ext cx="96957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interconnected network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complex than a single-layer network.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4979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9975" r="7830"/>
          <a:stretch/>
        </p:blipFill>
        <p:spPr>
          <a:xfrm>
            <a:off x="2" y="2068596"/>
            <a:ext cx="5751232" cy="428926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631542" y="2068596"/>
            <a:ext cx="34108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As single indicators,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degee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powerful for identifying key nodes. </a:t>
            </a: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z="1600" spc="-50" dirty="0" smtClean="0">
                <a:latin typeface="Arial" panose="020B0604020202020204" pitchFamily="34" charset="0"/>
                <a:cs typeface="Arial" panose="020B0604020202020204" pitchFamily="34" charset="0"/>
              </a:rPr>
              <a:t>The best indicator : PR+BE</a:t>
            </a: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Some multiple indicators have a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better performance than single 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indicators.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layer A / BA(3)-BA(3)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73" y="6357861"/>
            <a:ext cx="54821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PR+BE &gt; PR+DE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8677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layer B / BA(3)-BA(3)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" t="10482" r="8578"/>
          <a:stretch/>
        </p:blipFill>
        <p:spPr>
          <a:xfrm>
            <a:off x="49524" y="2068596"/>
            <a:ext cx="5698133" cy="43449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273" y="6357861"/>
            <a:ext cx="54821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 &gt; PR+BE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02513" y="2698386"/>
            <a:ext cx="34108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z="1600" spc="-50" dirty="0" smtClean="0">
                <a:latin typeface="Arial" panose="020B0604020202020204" pitchFamily="34" charset="0"/>
                <a:cs typeface="Arial" panose="020B0604020202020204" pitchFamily="34" charset="0"/>
              </a:rPr>
              <a:t>The best indicator : </a:t>
            </a:r>
            <a:r>
              <a:rPr lang="en-US" altLang="zh-CN" sz="1600" spc="-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endParaRPr lang="en-US" altLang="zh-CN" sz="1600" spc="-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Although the multiple indicators   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are not the best, they also have a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good performance</a:t>
            </a:r>
          </a:p>
        </p:txBody>
      </p:sp>
    </p:spTree>
    <p:extLst>
      <p:ext uri="{BB962C8B-B14F-4D97-AF65-F5344CB8AC3E}">
        <p14:creationId xmlns:p14="http://schemas.microsoft.com/office/powerpoint/2010/main" val="365493581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5" y="1598462"/>
            <a:ext cx="8295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networks(Hierarchical Model / HM(8) with BA(3))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직사각형 13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t="10136" r="8281"/>
          <a:stretch/>
        </p:blipFill>
        <p:spPr>
          <a:xfrm>
            <a:off x="1" y="2256742"/>
            <a:ext cx="4437881" cy="35182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t="10187" r="8684"/>
          <a:stretch/>
        </p:blipFill>
        <p:spPr>
          <a:xfrm>
            <a:off x="4626495" y="2256741"/>
            <a:ext cx="4517506" cy="35182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PR+DE &gt; PR+BE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&gt; DE+BE &gt; PR+DE+BE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29436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8694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networks(With different internal edges / BA(4)-BA(2))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직사각형 9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10285" r="8259"/>
          <a:stretch/>
        </p:blipFill>
        <p:spPr>
          <a:xfrm>
            <a:off x="96742" y="2482561"/>
            <a:ext cx="4559073" cy="3417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10355" r="8448"/>
          <a:stretch/>
        </p:blipFill>
        <p:spPr>
          <a:xfrm>
            <a:off x="4612189" y="2482561"/>
            <a:ext cx="4531811" cy="34178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DE+BE &gt; PR+BE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PR+DE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856" y="2017193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Layer A has a larger internal degree than layer B </a:t>
            </a:r>
            <a:endParaRPr lang="en-US" altLang="zh-CN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0817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8694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networks(With different internal edges / BA(2)-BA(4))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직사각형 9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2" t="10134" r="8676"/>
          <a:stretch/>
        </p:blipFill>
        <p:spPr>
          <a:xfrm>
            <a:off x="0" y="2305545"/>
            <a:ext cx="4484697" cy="36884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t="10622" r="8638"/>
          <a:stretch/>
        </p:blipFill>
        <p:spPr>
          <a:xfrm>
            <a:off x="4578517" y="2323561"/>
            <a:ext cx="4547305" cy="36704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PR+DE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DE+BE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856" y="1976852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Layer A has a smaller internal degree than layer B </a:t>
            </a:r>
            <a:endParaRPr lang="en-US" altLang="zh-CN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7165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8681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networks(With different network types / BA(3)-RR(6))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직사각형 9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0" t="9790" r="8360"/>
          <a:stretch/>
        </p:blipFill>
        <p:spPr>
          <a:xfrm>
            <a:off x="125777" y="2389435"/>
            <a:ext cx="4389074" cy="33824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4" t="10393" r="8694"/>
          <a:stretch/>
        </p:blipFill>
        <p:spPr>
          <a:xfrm>
            <a:off x="4514851" y="2435351"/>
            <a:ext cx="4495799" cy="33482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PR+BE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DE+BE &gt; random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856" y="2017193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Layer A type is a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network, and layer B type is a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network.</a:t>
            </a:r>
          </a:p>
        </p:txBody>
      </p:sp>
    </p:spTree>
    <p:extLst>
      <p:ext uri="{BB962C8B-B14F-4D97-AF65-F5344CB8AC3E}">
        <p14:creationId xmlns:p14="http://schemas.microsoft.com/office/powerpoint/2010/main" val="408755796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8713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networks(With different network types / RR(6)-BA(3))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9676" r="8285"/>
          <a:stretch/>
        </p:blipFill>
        <p:spPr>
          <a:xfrm>
            <a:off x="4640179" y="2371100"/>
            <a:ext cx="4427621" cy="362298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" t="9537" r="8213"/>
          <a:stretch/>
        </p:blipFill>
        <p:spPr>
          <a:xfrm>
            <a:off x="11476" y="2390100"/>
            <a:ext cx="4610100" cy="36039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&gt; DE+BE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 &gt; PR+BE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856" y="2017193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Layer A type is a RR network, and layer B type is a BA network.</a:t>
            </a:r>
            <a:endParaRPr lang="en-US" altLang="zh-CN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1976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results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038832"/>
              </p:ext>
            </p:extLst>
          </p:nvPr>
        </p:nvGraphicFramePr>
        <p:xfrm>
          <a:off x="211170" y="2073352"/>
          <a:ext cx="872166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4332">
                  <a:extLst>
                    <a:ext uri="{9D8B030D-6E8A-4147-A177-3AD203B41FA5}">
                      <a16:colId xmlns:a16="http://schemas.microsoft.com/office/drawing/2014/main" val="2383488307"/>
                    </a:ext>
                  </a:extLst>
                </a:gridCol>
                <a:gridCol w="1177892">
                  <a:extLst>
                    <a:ext uri="{9D8B030D-6E8A-4147-A177-3AD203B41FA5}">
                      <a16:colId xmlns:a16="http://schemas.microsoft.com/office/drawing/2014/main" val="4085758149"/>
                    </a:ext>
                  </a:extLst>
                </a:gridCol>
                <a:gridCol w="1438606">
                  <a:extLst>
                    <a:ext uri="{9D8B030D-6E8A-4147-A177-3AD203B41FA5}">
                      <a16:colId xmlns:a16="http://schemas.microsoft.com/office/drawing/2014/main" val="2714144114"/>
                    </a:ext>
                  </a:extLst>
                </a:gridCol>
                <a:gridCol w="1543491">
                  <a:extLst>
                    <a:ext uri="{9D8B030D-6E8A-4147-A177-3AD203B41FA5}">
                      <a16:colId xmlns:a16="http://schemas.microsoft.com/office/drawing/2014/main" val="3347346599"/>
                    </a:ext>
                  </a:extLst>
                </a:gridCol>
                <a:gridCol w="1456553">
                  <a:extLst>
                    <a:ext uri="{9D8B030D-6E8A-4147-A177-3AD203B41FA5}">
                      <a16:colId xmlns:a16="http://schemas.microsoft.com/office/drawing/2014/main" val="2531631869"/>
                    </a:ext>
                  </a:extLst>
                </a:gridCol>
                <a:gridCol w="1360786">
                  <a:extLst>
                    <a:ext uri="{9D8B030D-6E8A-4147-A177-3AD203B41FA5}">
                      <a16:colId xmlns:a16="http://schemas.microsoft.com/office/drawing/2014/main" val="307458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Div.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1st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2nd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3rd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remarks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6511654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BA(3)-BA(3)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588080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87443438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BA(3)-RR(6)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154909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working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73528573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RR(6)-BA(3)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working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617578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52165793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BA(4)-BA(2)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853175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28110425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BA(2)-BA(4)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working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57812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09398695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HM(8)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970219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working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58274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64084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901822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best and most powerful method for selecting key nodes is different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according to network structures and layers.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Both single indicator and multiple indicators have an excellent performance for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selecting key nodes. Notably,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their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combinations have good results.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There are several situations that the indicators are hard to recognize critical nodes.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① When a network of the selected layer is Random Regular network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② When the number of edges in layer A is small (BA(2)-BA(4))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③ When the number of nodes in layer B is small (Hierarchical Model)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51052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Summary(1)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277" y="1542709"/>
            <a:ext cx="1045972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two-layer network model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interconnected network with different dynamics on each layer is introduced.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Many indexes are provided to measure a state of the network and consensus. 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* AS, AS total, CI, NCR, PCR, CR </a:t>
            </a:r>
            <a:endParaRPr lang="en-US" altLang="zh-CN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a two-layer network with various structures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pc="-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structures are altered by changing internal degree, external degree, and network types. </a:t>
            </a:r>
            <a:endParaRPr lang="en-US" altLang="zh-CN" spc="-1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- An internal degree on each layer has a different function.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* layer A : keeping a positive state and changing a negative state into a positive state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* layer B : hindering a positive consensus state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Hierarchical Model are provided by changing an external degree on layer B.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HM is easy to make consensus with the state of layer A.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- Too many internal edges on both layers cause coexistence, such as social conflicts.</a:t>
            </a:r>
          </a:p>
        </p:txBody>
      </p:sp>
    </p:spTree>
    <p:extLst>
      <p:ext uri="{BB962C8B-B14F-4D97-AF65-F5344CB8AC3E}">
        <p14:creationId xmlns:p14="http://schemas.microsoft.com/office/powerpoint/2010/main" val="324692307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Research Direction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15003" r="11922" b="11445"/>
          <a:stretch/>
        </p:blipFill>
        <p:spPr>
          <a:xfrm>
            <a:off x="3575370" y="2286001"/>
            <a:ext cx="5253485" cy="321616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2018581"/>
            <a:ext cx="5028941" cy="869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spcBef>
                <a:spcPts val="3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is the network composed?</a:t>
            </a:r>
          </a:p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(Structure) </a:t>
            </a:r>
            <a:endParaRPr lang="en-US" altLang="zh-CN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596223"/>
            <a:ext cx="4156907" cy="869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spcBef>
                <a:spcPts val="3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the interaction </a:t>
            </a:r>
          </a:p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work?(Updating rule)  </a:t>
            </a:r>
            <a:endParaRPr lang="en-US" altLang="zh-CN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09" y="5506772"/>
            <a:ext cx="5902578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spcBef>
                <a:spcPts val="3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nodes are </a:t>
            </a: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critical?(</a:t>
            </a: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nodes)</a:t>
            </a:r>
            <a:endParaRPr lang="en-US" altLang="zh-CN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3333" y="6258757"/>
            <a:ext cx="6683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sz="20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These factors can influence the final state of a network. </a:t>
            </a:r>
            <a:endParaRPr lang="en-US" altLang="zh-CN" sz="20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05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Summary(2)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277" y="1536565"/>
            <a:ext cx="9888227" cy="5227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with different updating rules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Simultaneous updating rule and sequential updating rule are considered according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to where they are applied, such as layer, node, and edge.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Networks with simultaneous updating rule are easy to make slow-consensus,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coexistence, and  transition.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Networks with sequential updating rules are easy to make fast-consensus.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Influences of key nodes on competition</a:t>
            </a:r>
            <a:endParaRPr lang="en-US" altLang="zh-CN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select key nodes on the various networks, single indicators and multiple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indicators are applied.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most effective method  to select key nodes is different according to network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structures and layers.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Both single and multiple indicators are powerful for identifying critical nodes.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42221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Discussion and Future work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277" y="1580809"/>
            <a:ext cx="9132577" cy="5288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state of a competition model might be controlled by managing network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structures, updating rules, and key nodes.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Based on simulation results, the competition models can be applied to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solve social conflicts, such as election, legislation, adoption of new policies,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and so on.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20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Making a generalized competition model with various structures and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updating rules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Recognizing critical nodes on the generalized competition model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98679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BA226-9CD6-4DEC-94C2-56BEBEB9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613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529410"/>
            <a:ext cx="9010717" cy="4144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- Studying the characteristics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models </a:t>
            </a: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Direction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By changing network structures, it is analyzed what components make consensus.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- By changing updating rules, it is analyzed whether the updating rules affect the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final state of a network. 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By selecting key nodes, it is researched which nodes are critical and which method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is powerful for identifying key nodes</a:t>
            </a:r>
          </a:p>
        </p:txBody>
      </p:sp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Research Direction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893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364543" y="2176786"/>
            <a:ext cx="2040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ocial opinion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9890" y="4245880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Decision-making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3244" y="5597242"/>
            <a:ext cx="8687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study the competitions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on interconnected networks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 various structures, and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investigate which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structure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and which updating rule have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 probability to perform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consensus results, and which key nodes are critical. 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위쪽/아래쪽 화살표 4"/>
          <p:cNvSpPr/>
          <p:nvPr/>
        </p:nvSpPr>
        <p:spPr>
          <a:xfrm>
            <a:off x="5938660" y="2824499"/>
            <a:ext cx="472720" cy="1143000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직사각형 9"/>
          <p:cNvSpPr/>
          <p:nvPr/>
        </p:nvSpPr>
        <p:spPr>
          <a:xfrm>
            <a:off x="6411380" y="3163302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Mutual interaction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8241" y="5019383"/>
            <a:ext cx="7125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case : legalization, vote systems, decision-making system</a:t>
            </a:r>
          </a:p>
        </p:txBody>
      </p:sp>
      <p:pic>
        <p:nvPicPr>
          <p:cNvPr id="12" name="그림 11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440" t="27059" r="7122" b="10030"/>
          <a:stretch/>
        </p:blipFill>
        <p:spPr bwMode="auto">
          <a:xfrm>
            <a:off x="0" y="1541318"/>
            <a:ext cx="5702300" cy="35087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743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1178" y="1650659"/>
            <a:ext cx="9170474" cy="80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Dynamics Algorithm for layer A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M-Model(including persuasion and compromise process in various opinion formation)</a:t>
            </a: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605" y="5829088"/>
            <a:ext cx="8718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thesis, this model can have four states(-2, -1, +1, +2). The parameters are set up to be like p + q  = 1. So, As the parameter of layer A, p represents the reinforcement</a:t>
            </a:r>
            <a:endParaRPr lang="en-US" altLang="zh-CN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reinforcement(p)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the tendency to keep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orientation</a:t>
            </a:r>
            <a:endParaRPr lang="zh-CN" altLang="en-US" sz="1600" dirty="0">
              <a:solidFill>
                <a:schemeClr val="accent3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5605" y="2491568"/>
            <a:ext cx="55098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persuasion(probability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p) : same orientation,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zh-CN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459947" y="4262048"/>
            <a:ext cx="63422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compromise(probability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q) : opposite orientation,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decreasing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zh-CN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07"/>
          <a:stretch/>
        </p:blipFill>
        <p:spPr>
          <a:xfrm>
            <a:off x="1997777" y="2796190"/>
            <a:ext cx="5414040" cy="14658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6" b="33261"/>
          <a:stretch/>
        </p:blipFill>
        <p:spPr>
          <a:xfrm>
            <a:off x="1985077" y="4444915"/>
            <a:ext cx="5426740" cy="1400362"/>
          </a:xfrm>
          <a:prstGeom prst="rect">
            <a:avLst/>
          </a:prstGeom>
        </p:spPr>
      </p:pic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7278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41540" y="1650659"/>
            <a:ext cx="8696720" cy="202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Dynamics Algorithm for layer B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Abrams -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Strogatz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Model(Language Death Model / AS Model)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2650" y="2530879"/>
            <a:ext cx="604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model is only for binary state  such as (+1, -1 </a:t>
            </a:r>
            <a:r>
              <a:rPr lang="zh-CN" altLang="en-US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(1, 0</a:t>
            </a:r>
            <a:r>
              <a:rPr lang="zh-CN" altLang="en-US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4128" y="6374087"/>
            <a:ext cx="62458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Volatility(v)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the tendency to switch to the other side</a:t>
            </a:r>
            <a:endParaRPr lang="zh-CN" altLang="en-US" sz="1600" dirty="0">
              <a:solidFill>
                <a:schemeClr val="accent3"/>
              </a:solidFill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13"/>
          <a:stretch/>
        </p:blipFill>
        <p:spPr>
          <a:xfrm>
            <a:off x="961784" y="4186241"/>
            <a:ext cx="6843059" cy="22279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150" t="42707" r="31587" b="33202"/>
          <a:stretch/>
        </p:blipFill>
        <p:spPr>
          <a:xfrm>
            <a:off x="1610618" y="2869433"/>
            <a:ext cx="4870834" cy="147420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210235" y="5688106"/>
            <a:ext cx="349623" cy="3496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95049" y="5706035"/>
            <a:ext cx="349623" cy="3496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85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</a:spPr>
      <a:bodyPr rtlCol="0" anchor="ctr"/>
      <a:lstStyle>
        <a:defPPr algn="ctr">
          <a:defRPr sz="2000" b="1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78828</TotalTime>
  <Words>6892</Words>
  <Application>Microsoft Office PowerPoint</Application>
  <PresentationFormat>화면 슬라이드 쇼(4:3)</PresentationFormat>
  <Paragraphs>1111</Paragraphs>
  <Slides>52</Slides>
  <Notes>52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3" baseType="lpstr">
      <vt:lpstr>等线</vt:lpstr>
      <vt:lpstr>等线 Light</vt:lpstr>
      <vt:lpstr>Microsoft YaHei</vt:lpstr>
      <vt:lpstr>Microsoft YaHei</vt:lpstr>
      <vt:lpstr>宋体</vt:lpstr>
      <vt:lpstr>맑은 고딕</vt:lpstr>
      <vt:lpstr>Arial</vt:lpstr>
      <vt:lpstr>Arial Black</vt:lpstr>
      <vt:lpstr>Calibri</vt:lpstr>
      <vt:lpstr>Wingdings</vt:lpstr>
      <vt:lpstr>2016-VI主题-蓝</vt:lpstr>
      <vt:lpstr>Competition of Social Opinions  on Two-Layer Networks</vt:lpstr>
      <vt:lpstr>Contents</vt:lpstr>
      <vt:lpstr>Background</vt:lpstr>
      <vt:lpstr>Background</vt:lpstr>
      <vt:lpstr>Research Direction</vt:lpstr>
      <vt:lpstr>Research Direction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Simulation Results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Influences of key nodes on competition</vt:lpstr>
      <vt:lpstr>PowerPoint 프레젠테이션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Summary(1)</vt:lpstr>
      <vt:lpstr>Summary(2)</vt:lpstr>
      <vt:lpstr>Discussion and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Purple</cp:lastModifiedBy>
  <cp:revision>817</cp:revision>
  <cp:lastPrinted>2019-07-22T07:01:49Z</cp:lastPrinted>
  <dcterms:created xsi:type="dcterms:W3CDTF">2016-04-20T02:59:17Z</dcterms:created>
  <dcterms:modified xsi:type="dcterms:W3CDTF">2020-01-19T11:11:23Z</dcterms:modified>
</cp:coreProperties>
</file>